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8" r:id="rId2"/>
    <p:sldId id="259" r:id="rId3"/>
    <p:sldId id="283" r:id="rId4"/>
    <p:sldId id="279" r:id="rId5"/>
    <p:sldId id="280" r:id="rId6"/>
    <p:sldId id="281" r:id="rId7"/>
    <p:sldId id="269" r:id="rId8"/>
    <p:sldId id="397" r:id="rId9"/>
    <p:sldId id="257" r:id="rId10"/>
    <p:sldId id="284" r:id="rId11"/>
    <p:sldId id="396" r:id="rId12"/>
    <p:sldId id="374" r:id="rId13"/>
    <p:sldId id="375" r:id="rId14"/>
    <p:sldId id="310" r:id="rId15"/>
    <p:sldId id="311" r:id="rId16"/>
    <p:sldId id="313" r:id="rId17"/>
    <p:sldId id="314" r:id="rId18"/>
    <p:sldId id="315" r:id="rId19"/>
    <p:sldId id="286" r:id="rId20"/>
    <p:sldId id="287" r:id="rId21"/>
    <p:sldId id="306" r:id="rId22"/>
    <p:sldId id="307" r:id="rId23"/>
    <p:sldId id="308" r:id="rId24"/>
    <p:sldId id="309" r:id="rId25"/>
    <p:sldId id="398" r:id="rId26"/>
    <p:sldId id="263" r:id="rId27"/>
    <p:sldId id="260" r:id="rId28"/>
    <p:sldId id="334" r:id="rId29"/>
    <p:sldId id="335" r:id="rId30"/>
    <p:sldId id="276" r:id="rId31"/>
    <p:sldId id="336" r:id="rId32"/>
    <p:sldId id="378" r:id="rId33"/>
    <p:sldId id="379" r:id="rId34"/>
    <p:sldId id="380" r:id="rId35"/>
    <p:sldId id="381" r:id="rId36"/>
    <p:sldId id="382" r:id="rId37"/>
    <p:sldId id="342" r:id="rId38"/>
    <p:sldId id="275" r:id="rId39"/>
    <p:sldId id="383" r:id="rId40"/>
    <p:sldId id="384" r:id="rId41"/>
    <p:sldId id="385" r:id="rId42"/>
    <p:sldId id="386" r:id="rId43"/>
    <p:sldId id="351" r:id="rId44"/>
    <p:sldId id="352" r:id="rId45"/>
    <p:sldId id="346" r:id="rId46"/>
    <p:sldId id="349" r:id="rId47"/>
    <p:sldId id="348" r:id="rId48"/>
    <p:sldId id="400" r:id="rId49"/>
    <p:sldId id="353" r:id="rId50"/>
    <p:sldId id="354" r:id="rId51"/>
    <p:sldId id="387" r:id="rId52"/>
    <p:sldId id="356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FAFAEA"/>
    <a:srgbClr val="21394F"/>
    <a:srgbClr val="266196"/>
    <a:srgbClr val="79ADDD"/>
    <a:srgbClr val="984807"/>
    <a:srgbClr val="B97A57"/>
    <a:srgbClr val="548235"/>
    <a:srgbClr val="F4B183"/>
    <a:srgbClr val="9F4B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82979" autoAdjust="0"/>
  </p:normalViewPr>
  <p:slideViewPr>
    <p:cSldViewPr snapToGrid="0">
      <p:cViewPr varScale="1">
        <p:scale>
          <a:sx n="85" d="100"/>
          <a:sy n="85" d="100"/>
        </p:scale>
        <p:origin x="6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 dirty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C is right; and statements A and C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159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B is right; and statements A and C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123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B is right; and statements A, C and D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9905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B is right; and statements A, C and D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076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PFM4.2:</a:t>
            </a:r>
            <a:r>
              <a:rPr lang="en-GB" b="1" dirty="0"/>
              <a:t> 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should be able to: calculate acceleration in one dimension from the equation </a:t>
            </a:r>
            <a:r>
              <a:rPr lang="en-US" sz="1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  <a:r>
              <a:rPr lang="en-US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Δv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en-US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Δt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solving equations correctly is the same as understanding the physics of what is happening.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173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6427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134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492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PFM4.2: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students should be able to recognise that in one dimension, velocity and acceleration may be in different directions.</a:t>
            </a:r>
            <a:endParaRPr lang="en-GB" b="1" dirty="0">
              <a:solidFill>
                <a:srgbClr val="C00000"/>
              </a:solidFill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directions of velocity and acceleration </a:t>
            </a:r>
            <a:r>
              <a:rPr lang="en-GB" sz="1200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must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 in the same direction; </a:t>
            </a:r>
            <a:r>
              <a:rPr lang="en-GB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the magnitude of acceleration is in proportion to velocity.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 and C are right; statements B and D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75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C is right; statements A, B and D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75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PFM4.2: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students should be able to recognise that in one dimension, velocity and acceleration may be in different directions.</a:t>
            </a:r>
            <a:endParaRPr lang="en-GB" sz="1800" b="1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directions of velocity and acceleration </a:t>
            </a:r>
            <a:r>
              <a:rPr lang="en-GB" sz="1800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must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 in the same direction; and if velocity is zero, even if only instantaneously, then so must be acceleration.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1737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1404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6081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4222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rearrange the equation </a:t>
            </a:r>
            <a:r>
              <a:rPr lang="en-US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a=(v-u)/</a:t>
            </a:r>
            <a:r>
              <a:rPr lang="en-US" sz="1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Δt</a:t>
            </a:r>
            <a:r>
              <a:rPr lang="en-US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calculate a velocity or a time</a:t>
            </a:r>
            <a:r>
              <a:rPr lang="en-US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Common misunderstanding:</a:t>
            </a:r>
            <a:r>
              <a:rPr lang="en-US" sz="12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solving equations correctly is the same as understanding the physics of what is happening.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 and 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6333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</a:t>
            </a:r>
            <a:r>
              <a:rPr lang="en-GB" b="1" dirty="0"/>
              <a:t>: </a:t>
            </a:r>
            <a:r>
              <a:rPr lang="en-US" sz="1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</a:t>
            </a:r>
            <a:r>
              <a:rPr lang="en-US" sz="1800" b="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should be able to r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ecall that acceleration in one dimension describes the motion of an object that is speeding up or slowing down. </a:t>
            </a:r>
            <a:endParaRPr lang="en-GB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speed, velocity and acceleration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are often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merged together into a general idea of ‘motion’;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pairs of words (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 and velocity</a:t>
            </a:r>
            <a:r>
              <a:rPr lang="en-GB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or distance and displacement) are often conflated.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8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</a:t>
            </a:r>
            <a:r>
              <a:rPr lang="en-GB" b="1" dirty="0"/>
              <a:t>: </a:t>
            </a:r>
            <a:r>
              <a:rPr lang="en-US" sz="1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</a:t>
            </a:r>
            <a:r>
              <a:rPr lang="en-US" sz="1800" b="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should be able to r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ecall that acceleration in one dimension describes the motion of an object that is speeding up or slowing down. </a:t>
            </a:r>
            <a:endParaRPr lang="en-GB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speed, velocity and acceleration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are often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merged together into a general idea of ‘motion’;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pairs of words (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 and velocity</a:t>
            </a:r>
            <a:r>
              <a:rPr lang="en-GB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or distance and displacement) are often conflated.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1" baseline="0" dirty="0">
                <a:solidFill>
                  <a:schemeClr val="tx1"/>
                </a:solidFill>
              </a:rPr>
              <a:t>Susan and Ruby are right; John and William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1409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521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1" baseline="0" dirty="0">
                <a:solidFill>
                  <a:schemeClr val="tx1"/>
                </a:solidFill>
              </a:rPr>
              <a:t>John, Susan and Ruby are right; William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3177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0195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1" baseline="0" dirty="0">
                <a:solidFill>
                  <a:schemeClr val="tx1"/>
                </a:solidFill>
              </a:rPr>
              <a:t>John, Susan and Ruby are right; William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6219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5181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1" baseline="0" dirty="0">
                <a:solidFill>
                  <a:schemeClr val="tx1"/>
                </a:solidFill>
              </a:rPr>
              <a:t>Ruby is right; John, Susan and William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3907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</a:t>
            </a:r>
            <a:r>
              <a:rPr lang="en-GB" b="1" dirty="0"/>
              <a:t>: </a:t>
            </a:r>
            <a:r>
              <a:rPr lang="en-US" sz="1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</a:t>
            </a:r>
            <a:r>
              <a:rPr lang="en-US" sz="1800" b="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 be able to describe acceleration and differentiate between displacement, velocity and acceleration.</a:t>
            </a:r>
            <a:endParaRPr lang="en-US" sz="18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speed, velocity and acceleration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are often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merged together into a general idea of ‘motion’;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pairs of words (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 and velocity</a:t>
            </a:r>
            <a:r>
              <a:rPr lang="en-GB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or distance and displacement) are often conflated; and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faster moving object always has a greater acceleration than a slower moving one.</a:t>
            </a:r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/>
              <a:t>Answers are revealed by clicking on the mouse.</a:t>
            </a: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4973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/>
              <a:t>Answers are revealed by clicking on the mouse.</a:t>
            </a: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759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B </a:t>
            </a:r>
            <a:r>
              <a:rPr lang="en-GB" sz="1200" b="0" i="0" baseline="0">
                <a:solidFill>
                  <a:schemeClr val="tx1"/>
                </a:solidFill>
              </a:rPr>
              <a:t>is right;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A, C and D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7535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/>
              <a:t>Answers are revealed by clicking on the mouse.</a:t>
            </a: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4641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/>
              <a:t>Answers are revealed by clicking on the mouse.</a:t>
            </a: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86847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PFM4.2:</a:t>
            </a:r>
            <a:r>
              <a:rPr lang="en-GB" b="1" dirty="0"/>
              <a:t> 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should be able to: calculate acceleration in one dimension from the equation </a:t>
            </a:r>
            <a:r>
              <a:rPr lang="en-US" sz="1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  <a:r>
              <a:rPr lang="en-US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Δv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en-US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Δt</a:t>
            </a:r>
            <a:r>
              <a:rPr lang="en-US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solving equations correctly is the same as understanding the physics of what is happening.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1059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b="0" i="1" dirty="0">
                <a:solidFill>
                  <a:schemeClr val="tx1"/>
                </a:solidFill>
              </a:rPr>
              <a:t>Model answer is revealed by clicking the mouse.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009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9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20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200 000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2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2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sz="1200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0090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PFM4.2: </a:t>
            </a:r>
            <a:r>
              <a:rPr lang="en-US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should be able to: recall that acceleration is a vector quantity, and recognise that in one dimension, the directions of the velocity and the acceleration may be different.</a:t>
            </a:r>
            <a:endParaRPr lang="en-GB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directions of velocity and acceleration </a:t>
            </a:r>
            <a:r>
              <a:rPr lang="en-GB" sz="1200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must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 in the same direction; if velocity is zero, even if only instantaneously, then so must be acceleration; and an object only accelerates when its speed is increasing. 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endParaRPr lang="en-GB" sz="1200" b="0" i="0" baseline="0" dirty="0">
              <a:solidFill>
                <a:schemeClr val="tx1"/>
              </a:solidFill>
            </a:endParaRP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The change in velocity is 10 m/s to the right, and the car accelerates to the right.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The change in velocity is 10 m/s to the left, the car accelerates to the left, and its magnitude is the same as in Q1.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sz="1200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59358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endParaRPr lang="en-GB" sz="1200" b="0" i="0" baseline="0" dirty="0">
              <a:solidFill>
                <a:schemeClr val="tx1"/>
              </a:solidFill>
            </a:endParaRP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The change in velocity is 50 m/s to the left, the car accelerates to the left, and its acceleration is bigger than in Q2.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The change of velocity is equal to zero and acceleration is the change of velocity per second.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sz="1200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0090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rearrange the equation </a:t>
            </a:r>
            <a:r>
              <a:rPr lang="en-US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a=(v-u)/</a:t>
            </a:r>
            <a:r>
              <a:rPr lang="en-US" sz="1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Δt</a:t>
            </a:r>
            <a:r>
              <a:rPr lang="en-US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calculate a velocity or a time</a:t>
            </a:r>
            <a:r>
              <a:rPr lang="en-US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Common misunderstanding:</a:t>
            </a:r>
            <a:r>
              <a:rPr lang="en-US" sz="12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solving equations correctly is the same as understanding the physics of what is happening.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57632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1" dirty="0">
                <a:solidFill>
                  <a:schemeClr val="tx1"/>
                </a:solidFill>
              </a:rPr>
              <a:t>Steps are revealed with mouse clicks.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00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B and D are right; statements A and </a:t>
            </a:r>
            <a:r>
              <a:rPr lang="en-GB" sz="1200" b="0" i="0" baseline="0">
                <a:solidFill>
                  <a:schemeClr val="tx1"/>
                </a:solidFill>
              </a:rPr>
              <a:t>C are </a:t>
            </a:r>
            <a:r>
              <a:rPr lang="en-GB" sz="1200" b="0" i="0" baseline="0" dirty="0">
                <a:solidFill>
                  <a:schemeClr val="tx1"/>
                </a:solidFill>
              </a:rPr>
              <a:t>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7535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200 m/s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5 m/s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3 m/s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sz="1200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0090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dirty="0">
                <a:solidFill>
                  <a:schemeClr val="tx1"/>
                </a:solidFill>
              </a:rPr>
              <a:t>Steps are revealed with mouse clicks.</a:t>
            </a:r>
          </a:p>
          <a:p>
            <a:endParaRPr lang="en-GB" sz="1200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6526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1.22 s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6.67 s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4 000 s = 66.7 minutes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sz="1200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00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 B </a:t>
            </a:r>
            <a:r>
              <a:rPr lang="en-GB" sz="1200" b="0" i="0" baseline="0">
                <a:solidFill>
                  <a:schemeClr val="tx1"/>
                </a:solidFill>
              </a:rPr>
              <a:t>is right</a:t>
            </a:r>
            <a:r>
              <a:rPr lang="en-GB" sz="1200" b="0" i="0" baseline="0" dirty="0">
                <a:solidFill>
                  <a:schemeClr val="tx1"/>
                </a:solidFill>
              </a:rPr>
              <a:t>; statements A, C and D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87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acceleration and differentiate between displacement, velocity and acceleration.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speed, velocity and acceleration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are often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merged together into a general idea of ‘motion’;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pairs of words (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 and velocity</a:t>
            </a:r>
            <a:r>
              <a:rPr lang="en-GB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or distance and displacement) are often conflated. 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Image by Susann Mielke from Pixabay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PFM4.2</a:t>
            </a:r>
            <a:r>
              <a:rPr lang="en-GB" b="1" dirty="0"/>
              <a:t>: </a:t>
            </a:r>
            <a:r>
              <a:rPr lang="en-GB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acceleration and differentiate between displacement, velocity and acceleration.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speed, velocity and acceleration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are often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merged together into a general idea of ‘motion’;</a:t>
            </a:r>
            <a:r>
              <a:rPr lang="en-US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2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positions of objects can be used to estimate their relative velocities; and the velocities of objects can be used to estimate their relative accelerations.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28.xml"/><Relationship Id="rId3" Type="http://schemas.openxmlformats.org/officeDocument/2006/relationships/image" Target="../media/image1.png"/><Relationship Id="rId7" Type="http://schemas.openxmlformats.org/officeDocument/2006/relationships/slide" Target="slide19.xml"/><Relationship Id="rId12" Type="http://schemas.openxmlformats.org/officeDocument/2006/relationships/slide" Target="slide21.xml"/><Relationship Id="rId2" Type="http://schemas.openxmlformats.org/officeDocument/2006/relationships/notesSlide" Target="../notesSlides/notesSlide1.xml"/><Relationship Id="rId16" Type="http://schemas.openxmlformats.org/officeDocument/2006/relationships/slide" Target="slide4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8.xml"/><Relationship Id="rId11" Type="http://schemas.openxmlformats.org/officeDocument/2006/relationships/slide" Target="slide7.xml"/><Relationship Id="rId5" Type="http://schemas.openxmlformats.org/officeDocument/2006/relationships/slide" Target="slide25.xml"/><Relationship Id="rId15" Type="http://schemas.openxmlformats.org/officeDocument/2006/relationships/slide" Target="slide42.xml"/><Relationship Id="rId10" Type="http://schemas.openxmlformats.org/officeDocument/2006/relationships/slide" Target="slide14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9.xml"/><Relationship Id="rId14" Type="http://schemas.openxmlformats.org/officeDocument/2006/relationships/slide" Target="slide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slide" Target="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slide" Target="slid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29F46856-F9F5-44F9-BBF0-C056BBC9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PFM4.2: Acceleration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A7060A3-6AEA-4B89-A01C-8F51B5D539D3}"/>
              </a:ext>
            </a:extLst>
          </p:cNvPr>
          <p:cNvGrpSpPr/>
          <p:nvPr/>
        </p:nvGrpSpPr>
        <p:grpSpPr>
          <a:xfrm>
            <a:off x="212333" y="5722510"/>
            <a:ext cx="3926671" cy="222250"/>
            <a:chOff x="212333" y="5722510"/>
            <a:chExt cx="3926671" cy="222250"/>
          </a:xfrm>
        </p:grpSpPr>
        <p:sp>
          <p:nvSpPr>
            <p:cNvPr id="46" name="Text Box 234"/>
            <p:cNvSpPr txBox="1"/>
            <p:nvPr/>
          </p:nvSpPr>
          <p:spPr>
            <a:xfrm>
              <a:off x="212333" y="572251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12358" y="5722510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Text Box 235">
            <a:extLst>
              <a:ext uri="{FF2B5EF4-FFF2-40B4-BE49-F238E27FC236}">
                <a16:creationId xmlns:a16="http://schemas.microsoft.com/office/drawing/2014/main" id="{D2D5957A-7B57-44BE-B9F1-7693DBED78CD}"/>
              </a:ext>
            </a:extLst>
          </p:cNvPr>
          <p:cNvSpPr txBox="1"/>
          <p:nvPr/>
        </p:nvSpPr>
        <p:spPr>
          <a:xfrm>
            <a:off x="2561286" y="2516047"/>
            <a:ext cx="223095" cy="195814"/>
          </a:xfrm>
          <a:prstGeom prst="rect">
            <a:avLst/>
          </a:prstGeom>
          <a:solidFill>
            <a:srgbClr val="604A7B"/>
          </a:solidFill>
          <a:ln w="6350">
            <a:noFill/>
          </a:ln>
        </p:spPr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800" b="1" dirty="0">
                <a:solidFill>
                  <a:srgbClr val="FFFFFF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hlinkClick r:id="rId5" action="ppaction://hlinksldjump"/>
            <a:extLst>
              <a:ext uri="{FF2B5EF4-FFF2-40B4-BE49-F238E27FC236}">
                <a16:creationId xmlns:a16="http://schemas.microsoft.com/office/drawing/2014/main" id="{0B8AA1FA-8474-4287-81B8-7A95D82ECE2F}"/>
              </a:ext>
            </a:extLst>
          </p:cNvPr>
          <p:cNvSpPr txBox="1"/>
          <p:nvPr/>
        </p:nvSpPr>
        <p:spPr>
          <a:xfrm>
            <a:off x="7380000" y="2828043"/>
            <a:ext cx="1512000" cy="1296000"/>
          </a:xfrm>
          <a:prstGeom prst="rect">
            <a:avLst/>
          </a:prstGeom>
          <a:solidFill>
            <a:schemeClr val="bg1"/>
          </a:solidFill>
          <a:ln w="12700">
            <a:solidFill>
              <a:srgbClr val="604A7B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100" b="1" dirty="0">
                <a:latin typeface="Verdana" panose="020B0604030504040204" pitchFamily="34" charset="0"/>
                <a:ea typeface="Verdana" panose="020B0604030504040204" pitchFamily="34" charset="0"/>
              </a:rPr>
              <a:t>New arrangements</a:t>
            </a:r>
          </a:p>
        </p:txBody>
      </p:sp>
      <p:sp>
        <p:nvSpPr>
          <p:cNvPr id="59" name="TextBox 58">
            <a:hlinkClick r:id="rId6" action="ppaction://hlinksldjump"/>
            <a:extLst>
              <a:ext uri="{FF2B5EF4-FFF2-40B4-BE49-F238E27FC236}">
                <a16:creationId xmlns:a16="http://schemas.microsoft.com/office/drawing/2014/main" id="{7B872C75-FA57-4E9B-9851-46904E47B511}"/>
              </a:ext>
            </a:extLst>
          </p:cNvPr>
          <p:cNvSpPr txBox="1"/>
          <p:nvPr/>
        </p:nvSpPr>
        <p:spPr>
          <a:xfrm>
            <a:off x="7380000" y="4213662"/>
            <a:ext cx="1512000" cy="1296000"/>
          </a:xfrm>
          <a:prstGeom prst="rect">
            <a:avLst/>
          </a:prstGeom>
          <a:solidFill>
            <a:schemeClr val="bg1"/>
          </a:solidFill>
          <a:ln w="12700">
            <a:solidFill>
              <a:srgbClr val="604A7B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100" b="1" dirty="0">
                <a:latin typeface="Verdana" panose="020B0604030504040204" pitchFamily="34" charset="0"/>
                <a:ea typeface="Verdana" panose="020B0604030504040204" pitchFamily="34" charset="0"/>
              </a:rPr>
              <a:t>Calculating with steady acceleration</a:t>
            </a:r>
          </a:p>
        </p:txBody>
      </p:sp>
      <p:sp>
        <p:nvSpPr>
          <p:cNvPr id="62" name="TextBox 61">
            <a:hlinkClick r:id="rId7" action="ppaction://hlinksldjump"/>
            <a:extLst>
              <a:ext uri="{FF2B5EF4-FFF2-40B4-BE49-F238E27FC236}">
                <a16:creationId xmlns:a16="http://schemas.microsoft.com/office/drawing/2014/main" id="{F849666B-B496-4D86-8D95-F9F0D16B0FFF}"/>
              </a:ext>
            </a:extLst>
          </p:cNvPr>
          <p:cNvSpPr txBox="1"/>
          <p:nvPr/>
        </p:nvSpPr>
        <p:spPr>
          <a:xfrm>
            <a:off x="5868000" y="2830290"/>
            <a:ext cx="1512000" cy="648000"/>
          </a:xfrm>
          <a:prstGeom prst="rect">
            <a:avLst/>
          </a:prstGeom>
          <a:solidFill>
            <a:schemeClr val="bg1"/>
          </a:solidFill>
          <a:ln w="12700">
            <a:solidFill>
              <a:srgbClr val="604A7B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100" b="1" dirty="0">
                <a:latin typeface="Verdana" panose="020B0604030504040204" pitchFamily="34" charset="0"/>
                <a:ea typeface="Verdana" panose="020B0604030504040204" pitchFamily="34" charset="0"/>
              </a:rPr>
              <a:t>Down, up, down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56C908C-8899-411B-906F-F8BFF738CD3F}"/>
              </a:ext>
            </a:extLst>
          </p:cNvPr>
          <p:cNvGrpSpPr/>
          <p:nvPr/>
        </p:nvGrpSpPr>
        <p:grpSpPr>
          <a:xfrm>
            <a:off x="212333" y="812048"/>
            <a:ext cx="8684127" cy="4699552"/>
            <a:chOff x="212333" y="812048"/>
            <a:chExt cx="8684127" cy="4699552"/>
          </a:xfrm>
        </p:grpSpPr>
        <p:grpSp>
          <p:nvGrpSpPr>
            <p:cNvPr id="51" name="Group 50"/>
            <p:cNvGrpSpPr/>
            <p:nvPr/>
          </p:nvGrpSpPr>
          <p:grpSpPr>
            <a:xfrm>
              <a:off x="212333" y="812048"/>
              <a:ext cx="8684127" cy="4699552"/>
              <a:chOff x="213528" y="781472"/>
              <a:chExt cx="8684127" cy="4699552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213528" y="781472"/>
                <a:ext cx="8684127" cy="4682322"/>
                <a:chOff x="237339" y="997372"/>
                <a:chExt cx="8684127" cy="4682322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1353428" y="997372"/>
                  <a:ext cx="7568038" cy="1942089"/>
                  <a:chOff x="1348745" y="997475"/>
                  <a:chExt cx="7568038" cy="1942089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1348745" y="997475"/>
                    <a:ext cx="7568038" cy="1942089"/>
                    <a:chOff x="1348745" y="997475"/>
                    <a:chExt cx="7568038" cy="1942089"/>
                  </a:xfrm>
                </p:grpSpPr>
                <p:sp>
                  <p:nvSpPr>
                    <p:cNvPr id="2" name="Rectangle 1"/>
                    <p:cNvSpPr/>
                    <p:nvPr/>
                  </p:nvSpPr>
                  <p:spPr>
                    <a:xfrm>
                      <a:off x="1348745" y="997475"/>
                      <a:ext cx="7565091" cy="503794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Acceleration, like displacement and velocity, is a vector quantity. Acceleration measures by how much velocity changes in a given time interval.</a:t>
                      </a:r>
                      <a:endParaRPr lang="en-GB" sz="105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1352323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Recall that acceleration in one dimension describes the motion of an object that is speeding up or slowing down. </a:t>
                      </a:r>
                      <a:endParaRPr lang="en-GB" sz="10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4376323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Calculate and describe  acceleration in one dimension using the equation a=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Δv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Δt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</a:t>
                      </a:r>
                    </a:p>
                  </p:txBody>
                </p:sp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4374881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7404783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Rearrange the equation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a=(v-u)/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Δt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to 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calculate a velocity or a time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</a:t>
                      </a:r>
                      <a:endParaRPr lang="en-GB" sz="10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7401019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sp>
                <p:nvSpPr>
                  <p:cNvPr id="33" name="Rectangle 32"/>
                  <p:cNvSpPr/>
                  <p:nvPr/>
                </p:nvSpPr>
                <p:spPr>
                  <a:xfrm>
                    <a:off x="1348745" y="1497988"/>
                    <a:ext cx="7564274" cy="217370"/>
                  </a:xfrm>
                  <a:prstGeom prst="rect">
                    <a:avLst/>
                  </a:prstGeom>
                  <a:noFill/>
                  <a:ln>
                    <a:solidFill>
                      <a:srgbClr val="604A7B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</a:pPr>
                    <a:endParaRPr lang="en-GB" sz="120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237339" y="1016796"/>
                  <a:ext cx="1080254" cy="4662898"/>
                  <a:chOff x="237339" y="1016796"/>
                  <a:chExt cx="1080254" cy="4662898"/>
                </a:xfrm>
              </p:grpSpPr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238410" y="1016796"/>
                    <a:ext cx="1079183" cy="461665"/>
                  </a:xfrm>
                  <a:prstGeom prst="rect">
                    <a:avLst/>
                  </a:prstGeom>
                  <a:solidFill>
                    <a:srgbClr val="604A7B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Learning focus </a:t>
                    </a:r>
                    <a:endParaRPr lang="en-GB" sz="100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237341" y="1497885"/>
                    <a:ext cx="1079183" cy="1441576"/>
                  </a:xfrm>
                  <a:prstGeom prst="rect">
                    <a:avLst/>
                  </a:prstGeom>
                  <a:solidFill>
                    <a:srgbClr val="604A7B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8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As students’ conceptual understanding progresses they can:</a:t>
                    </a:r>
                    <a:endParaRPr lang="en-GB" sz="80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237339" y="3013367"/>
                    <a:ext cx="1079183" cy="1296000"/>
                  </a:xfrm>
                  <a:prstGeom prst="rect">
                    <a:avLst/>
                  </a:prstGeom>
                  <a:solidFill>
                    <a:srgbClr val="604A7B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Diagnostic questions</a:t>
                    </a:r>
                    <a:endParaRPr lang="en-GB" sz="100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237339" y="4383694"/>
                    <a:ext cx="1079183" cy="1296000"/>
                  </a:xfrm>
                  <a:prstGeom prst="rect">
                    <a:avLst/>
                  </a:prstGeom>
                  <a:solidFill>
                    <a:srgbClr val="604A7B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Response activities</a:t>
                    </a:r>
                    <a:endParaRPr lang="en-GB" sz="100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</p:grpSp>
          <p:sp>
            <p:nvSpPr>
              <p:cNvPr id="48" name="TextBox 47">
                <a:hlinkClick r:id="rId8" action="ppaction://hlinksldjump"/>
              </p:cNvPr>
              <p:cNvSpPr txBox="1"/>
              <p:nvPr/>
            </p:nvSpPr>
            <p:spPr>
              <a:xfrm>
                <a:off x="1333195" y="2797467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Going faster</a:t>
                </a:r>
              </a:p>
            </p:txBody>
          </p:sp>
          <p:sp>
            <p:nvSpPr>
              <p:cNvPr id="43" name="TextBox 4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8021F75F-EBCC-46BE-9B4A-B241A286EEB2}"/>
                  </a:ext>
                </a:extLst>
              </p:cNvPr>
              <p:cNvSpPr txBox="1"/>
              <p:nvPr/>
            </p:nvSpPr>
            <p:spPr>
              <a:xfrm>
                <a:off x="2845195" y="3447024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Accelerating cars</a:t>
                </a:r>
              </a:p>
            </p:txBody>
          </p:sp>
          <p:sp>
            <p:nvSpPr>
              <p:cNvPr id="44" name="TextBox 43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F10DAEF9-09AC-4040-B143-D60E02B0D199}"/>
                  </a:ext>
                </a:extLst>
              </p:cNvPr>
              <p:cNvSpPr txBox="1"/>
              <p:nvPr/>
            </p:nvSpPr>
            <p:spPr>
              <a:xfrm>
                <a:off x="4357195" y="2797939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Thinking about acceleration</a:t>
                </a:r>
              </a:p>
            </p:txBody>
          </p:sp>
          <p:sp>
            <p:nvSpPr>
              <p:cNvPr id="47" name="TextBox 46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40B2A050-3965-462B-85C1-2F0EC77F9B11}"/>
                  </a:ext>
                </a:extLst>
              </p:cNvPr>
              <p:cNvSpPr txBox="1"/>
              <p:nvPr/>
            </p:nvSpPr>
            <p:spPr>
              <a:xfrm>
                <a:off x="2845195" y="2799024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Accelerating tortoise</a:t>
                </a:r>
              </a:p>
            </p:txBody>
          </p:sp>
          <p:sp>
            <p:nvSpPr>
              <p:cNvPr id="49" name="TextBox 48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34B89734-F4AE-4D36-88DB-DB460662D3E7}"/>
                  </a:ext>
                </a:extLst>
              </p:cNvPr>
              <p:cNvSpPr txBox="1"/>
              <p:nvPr/>
            </p:nvSpPr>
            <p:spPr>
              <a:xfrm>
                <a:off x="5869195" y="3447024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Going in the right direction</a:t>
                </a:r>
              </a:p>
            </p:txBody>
          </p:sp>
          <p:sp>
            <p:nvSpPr>
              <p:cNvPr id="69" name="TextBox 68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8C3A7F5F-43F1-4785-B9F1-D1C7DE72A376}"/>
                  </a:ext>
                </a:extLst>
              </p:cNvPr>
              <p:cNvSpPr txBox="1"/>
              <p:nvPr/>
            </p:nvSpPr>
            <p:spPr>
              <a:xfrm>
                <a:off x="1333195" y="4184634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Faster, slower</a:t>
                </a:r>
              </a:p>
            </p:txBody>
          </p:sp>
          <p:sp>
            <p:nvSpPr>
              <p:cNvPr id="70" name="TextBox 69">
                <a:hlinkClick r:id="rId14" action="ppaction://hlinksldjump"/>
                <a:extLst>
                  <a:ext uri="{FF2B5EF4-FFF2-40B4-BE49-F238E27FC236}">
                    <a16:creationId xmlns:a16="http://schemas.microsoft.com/office/drawing/2014/main" id="{9D10CAED-AD03-4727-AE3C-36FAA1F5A90B}"/>
                  </a:ext>
                </a:extLst>
              </p:cNvPr>
              <p:cNvSpPr txBox="1"/>
              <p:nvPr/>
            </p:nvSpPr>
            <p:spPr>
              <a:xfrm>
                <a:off x="2845195" y="4185024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To the top of the hill and down again</a:t>
                </a:r>
              </a:p>
            </p:txBody>
          </p:sp>
          <p:sp>
            <p:nvSpPr>
              <p:cNvPr id="71" name="TextBox 70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C12C7F67-4208-48A3-B6D4-045985C1EE63}"/>
                  </a:ext>
                </a:extLst>
              </p:cNvPr>
              <p:cNvSpPr txBox="1"/>
              <p:nvPr/>
            </p:nvSpPr>
            <p:spPr>
              <a:xfrm>
                <a:off x="4357195" y="4184634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Calculating acceleration</a:t>
                </a:r>
              </a:p>
            </p:txBody>
          </p:sp>
          <p:sp>
            <p:nvSpPr>
              <p:cNvPr id="78" name="TextBox 77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id="{661E2908-045C-46A1-8A10-3E8F1ED5BCFD}"/>
                  </a:ext>
                </a:extLst>
              </p:cNvPr>
              <p:cNvSpPr txBox="1"/>
              <p:nvPr/>
            </p:nvSpPr>
            <p:spPr>
              <a:xfrm>
                <a:off x="5869195" y="4183086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Which way now?</a:t>
                </a: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D3280E0-9E08-48DE-97D5-EC81BEDB9E06}"/>
                </a:ext>
              </a:extLst>
            </p:cNvPr>
            <p:cNvSpPr/>
            <p:nvPr/>
          </p:nvSpPr>
          <p:spPr>
            <a:xfrm>
              <a:off x="5869258" y="1530136"/>
              <a:ext cx="1512694" cy="1224000"/>
            </a:xfrm>
            <a:prstGeom prst="rect">
              <a:avLst/>
            </a:prstGeom>
            <a:ln w="12700">
              <a:solidFill>
                <a:srgbClr val="604A7B"/>
              </a:solidFill>
            </a:ln>
          </p:spPr>
          <p:txBody>
            <a:bodyPr wrap="square">
              <a:no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Recognise that in one dimension, velocity and acceleration may be in different directions.</a:t>
              </a:r>
              <a:endParaRPr lang="en-GB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2B68E0B8-48C2-4AAD-A345-1D521643A050}"/>
              </a:ext>
            </a:extLst>
          </p:cNvPr>
          <p:cNvSpPr/>
          <p:nvPr/>
        </p:nvSpPr>
        <p:spPr>
          <a:xfrm>
            <a:off x="2844000" y="1533644"/>
            <a:ext cx="1512000" cy="1224000"/>
          </a:xfrm>
          <a:prstGeom prst="rect">
            <a:avLst/>
          </a:prstGeom>
          <a:noFill/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t" anchorCtr="0"/>
          <a:lstStyle/>
          <a:p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acceleration and differentiate between displacement, velocity and acceleration.</a:t>
            </a:r>
            <a:endParaRPr lang="en-US" sz="1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Accelerating cars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39724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05705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71687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48497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4484975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have the same velocity.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51400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514006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red car has a greater velocity than the blue one.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80220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79988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has a greater velocity than the red one.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397241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057059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716877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44193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44562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44562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44562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44562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5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343150" cy="1059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1.</a:t>
            </a:r>
            <a:r>
              <a:rPr lang="en-GB" dirty="0">
                <a:cs typeface="Arial" panose="020B0604020202020204" pitchFamily="34" charset="0"/>
              </a:rPr>
              <a:t>	What can you say about the </a:t>
            </a:r>
            <a:r>
              <a:rPr lang="en-GB" b="1" dirty="0">
                <a:cs typeface="Arial" panose="020B0604020202020204" pitchFamily="34" charset="0"/>
              </a:rPr>
              <a:t>velocity</a:t>
            </a:r>
            <a:r>
              <a:rPr lang="en-GB" dirty="0">
                <a:cs typeface="Arial" panose="020B0604020202020204" pitchFamily="34" charset="0"/>
              </a:rPr>
              <a:t> of each car when they </a:t>
            </a:r>
            <a:r>
              <a:rPr lang="en-GB" dirty="0">
                <a:effectLst/>
                <a:cs typeface="Arial" panose="020B0604020202020204" pitchFamily="34" charset="0"/>
              </a:rPr>
              <a:t>are side-by-side?</a:t>
            </a:r>
          </a:p>
        </p:txBody>
      </p:sp>
      <p:sp>
        <p:nvSpPr>
          <p:cNvPr id="46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916369"/>
            <a:ext cx="8343150" cy="357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</a:pPr>
            <a:r>
              <a:rPr lang="en-GB" sz="1600" dirty="0">
                <a:effectLst/>
                <a:cs typeface="Arial" panose="020B0604020202020204" pitchFamily="34" charset="0"/>
              </a:rPr>
              <a:t>What do you think about each statement?</a:t>
            </a:r>
            <a:endParaRPr lang="en-GB" sz="1600" dirty="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232194" y="1804788"/>
            <a:ext cx="3838855" cy="2031288"/>
            <a:chOff x="1438041" y="1504425"/>
            <a:chExt cx="3838855" cy="2031288"/>
          </a:xfrm>
        </p:grpSpPr>
        <p:pic>
          <p:nvPicPr>
            <p:cNvPr id="63" name="Picture 62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8CCE034F-8790-4BE1-84DC-64A27B5A2D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0" b="3177"/>
            <a:stretch/>
          </p:blipFill>
          <p:spPr>
            <a:xfrm>
              <a:off x="1438041" y="1504425"/>
              <a:ext cx="3838855" cy="1874365"/>
            </a:xfrm>
            <a:prstGeom prst="rect">
              <a:avLst/>
            </a:prstGeom>
          </p:spPr>
        </p:pic>
        <p:sp>
          <p:nvSpPr>
            <p:cNvPr id="64" name="Rounded Rectangle 63"/>
            <p:cNvSpPr/>
            <p:nvPr/>
          </p:nvSpPr>
          <p:spPr>
            <a:xfrm>
              <a:off x="2670998" y="1559276"/>
              <a:ext cx="1262842" cy="1976437"/>
            </a:xfrm>
            <a:prstGeom prst="roundRect">
              <a:avLst>
                <a:gd name="adj" fmla="val 3792"/>
              </a:avLst>
            </a:prstGeom>
            <a:solidFill>
              <a:srgbClr val="C00000">
                <a:alpha val="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228940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Accelerating cars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39724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05705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71687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48497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4484975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have the same velocity.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51400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514006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red car has a greater velocity than the blue one.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80220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79988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has a greater velocity than the red one.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397241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057059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716877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44193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44562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44562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44562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44562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5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343150" cy="1059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2.</a:t>
            </a:r>
            <a:r>
              <a:rPr lang="en-GB" dirty="0">
                <a:cs typeface="Arial" panose="020B0604020202020204" pitchFamily="34" charset="0"/>
              </a:rPr>
              <a:t>	What can you say about the </a:t>
            </a:r>
            <a:r>
              <a:rPr lang="en-GB" b="1" dirty="0">
                <a:cs typeface="Arial" panose="020B0604020202020204" pitchFamily="34" charset="0"/>
              </a:rPr>
              <a:t>velocity</a:t>
            </a:r>
            <a:r>
              <a:rPr lang="en-GB" dirty="0">
                <a:cs typeface="Arial" panose="020B0604020202020204" pitchFamily="34" charset="0"/>
              </a:rPr>
              <a:t> of each car when they </a:t>
            </a:r>
            <a:r>
              <a:rPr lang="en-GB" dirty="0">
                <a:effectLst/>
                <a:cs typeface="Arial" panose="020B0604020202020204" pitchFamily="34" charset="0"/>
              </a:rPr>
              <a:t>reach the 150 m point?</a:t>
            </a:r>
          </a:p>
        </p:txBody>
      </p:sp>
      <p:sp>
        <p:nvSpPr>
          <p:cNvPr id="46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916369"/>
            <a:ext cx="8343150" cy="357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</a:pPr>
            <a:r>
              <a:rPr lang="en-GB" sz="1600" dirty="0">
                <a:effectLst/>
                <a:cs typeface="Arial" panose="020B0604020202020204" pitchFamily="34" charset="0"/>
              </a:rPr>
              <a:t>What do you think about each statement?</a:t>
            </a:r>
            <a:endParaRPr lang="en-GB" sz="1600" dirty="0"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232194" y="1766888"/>
            <a:ext cx="3838855" cy="1976437"/>
            <a:chOff x="1438041" y="1466525"/>
            <a:chExt cx="3838855" cy="1976437"/>
          </a:xfrm>
        </p:grpSpPr>
        <p:pic>
          <p:nvPicPr>
            <p:cNvPr id="63" name="Picture 62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8CCE034F-8790-4BE1-84DC-64A27B5A2D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0" b="3177"/>
            <a:stretch/>
          </p:blipFill>
          <p:spPr>
            <a:xfrm>
              <a:off x="1438041" y="1504425"/>
              <a:ext cx="3838855" cy="1874365"/>
            </a:xfrm>
            <a:prstGeom prst="rect">
              <a:avLst/>
            </a:prstGeom>
          </p:spPr>
        </p:pic>
        <p:sp>
          <p:nvSpPr>
            <p:cNvPr id="64" name="Rounded Rectangle 63"/>
            <p:cNvSpPr/>
            <p:nvPr/>
          </p:nvSpPr>
          <p:spPr>
            <a:xfrm>
              <a:off x="4014054" y="1466525"/>
              <a:ext cx="1262842" cy="1976437"/>
            </a:xfrm>
            <a:prstGeom prst="roundRect">
              <a:avLst>
                <a:gd name="adj" fmla="val 3792"/>
              </a:avLst>
            </a:prstGeom>
            <a:solidFill>
              <a:srgbClr val="C00000">
                <a:alpha val="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03945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Accelerating cars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83118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49099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15081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9189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3918915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are accelerating.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57400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57400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red car has a greater acceleration than blue.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2361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23382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has a greater acceleration than red.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831181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490999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150817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758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7956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87956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87956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87956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3E7B3F3-1104-41B3-ADD1-D734FD7BBD0C}"/>
              </a:ext>
            </a:extLst>
          </p:cNvPr>
          <p:cNvSpPr/>
          <p:nvPr/>
        </p:nvSpPr>
        <p:spPr>
          <a:xfrm>
            <a:off x="307887" y="579181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EB8761-BCF1-492F-A456-E4F25CB0F9AF}"/>
              </a:ext>
            </a:extLst>
          </p:cNvPr>
          <p:cNvSpPr txBox="1"/>
          <p:nvPr/>
        </p:nvSpPr>
        <p:spPr>
          <a:xfrm>
            <a:off x="345062" y="587714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9EB715-1EC2-44A6-BF97-444D890ED976}"/>
              </a:ext>
            </a:extLst>
          </p:cNvPr>
          <p:cNvSpPr txBox="1"/>
          <p:nvPr/>
        </p:nvSpPr>
        <p:spPr>
          <a:xfrm>
            <a:off x="664238" y="587482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has a greater acceleration than the red car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CE159D8-67BB-48A2-807A-D6F10B135287}"/>
              </a:ext>
            </a:extLst>
          </p:cNvPr>
          <p:cNvGrpSpPr/>
          <p:nvPr/>
        </p:nvGrpSpPr>
        <p:grpSpPr>
          <a:xfrm>
            <a:off x="6070289" y="5791815"/>
            <a:ext cx="2730061" cy="549393"/>
            <a:chOff x="5846013" y="4233894"/>
            <a:chExt cx="2954337" cy="549393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1BB22EA-A192-4502-A000-8A34BDD8CE70}"/>
                </a:ext>
              </a:extLst>
            </p:cNvPr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5CA5D86-E3AD-4B48-9A66-3B0B0AD2C92A}"/>
                </a:ext>
              </a:extLst>
            </p:cNvPr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DD33C85-0B21-407F-8D30-6115C3770025}"/>
                </a:ext>
              </a:extLst>
            </p:cNvPr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15368EC-0813-4B87-BF17-B17E5748A7AF}"/>
                </a:ext>
              </a:extLst>
            </p:cNvPr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65EE86B5-DA2C-468E-90D6-25722E3FED41}"/>
              </a:ext>
            </a:extLst>
          </p:cNvPr>
          <p:cNvSpPr/>
          <p:nvPr/>
        </p:nvSpPr>
        <p:spPr>
          <a:xfrm>
            <a:off x="310992" y="579181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0A8AB0F-B433-4959-8096-AD5E92FC75D0}"/>
              </a:ext>
            </a:extLst>
          </p:cNvPr>
          <p:cNvSpPr txBox="1"/>
          <p:nvPr/>
        </p:nvSpPr>
        <p:spPr>
          <a:xfrm>
            <a:off x="348167" y="587714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E5ACBED-2E84-4863-A8AB-BD15506B776B}"/>
              </a:ext>
            </a:extLst>
          </p:cNvPr>
          <p:cNvSpPr txBox="1"/>
          <p:nvPr/>
        </p:nvSpPr>
        <p:spPr>
          <a:xfrm>
            <a:off x="667343" y="587482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Neither car is accelerating.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0768137-214A-429C-A147-BB4C7F50CAE4}"/>
              </a:ext>
            </a:extLst>
          </p:cNvPr>
          <p:cNvGrpSpPr/>
          <p:nvPr/>
        </p:nvGrpSpPr>
        <p:grpSpPr>
          <a:xfrm>
            <a:off x="6073394" y="5791815"/>
            <a:ext cx="2730061" cy="549393"/>
            <a:chOff x="5846013" y="4233894"/>
            <a:chExt cx="2954337" cy="549393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3C428B5-868C-4E80-A56F-DD72CBBAA175}"/>
                </a:ext>
              </a:extLst>
            </p:cNvPr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FC5FF13-8EC4-4910-970D-602D1656B5DD}"/>
                </a:ext>
              </a:extLst>
            </p:cNvPr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D72CB88D-C7EA-4C60-81BC-399650689A0B}"/>
                </a:ext>
              </a:extLst>
            </p:cNvPr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3925E96-0F4D-4AB3-8EDF-57CD102C50B0}"/>
                </a:ext>
              </a:extLst>
            </p:cNvPr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357051"/>
            <a:ext cx="8343150" cy="357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</a:pPr>
            <a:r>
              <a:rPr lang="en-GB" sz="1600" dirty="0">
                <a:effectLst/>
                <a:cs typeface="Arial" panose="020B0604020202020204" pitchFamily="34" charset="0"/>
              </a:rPr>
              <a:t>What do you think about each statement?</a:t>
            </a:r>
            <a:endParaRPr lang="en-GB" sz="1600" dirty="0">
              <a:cs typeface="Arial" panose="020B060402020202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1458199" y="1678193"/>
            <a:ext cx="3139201" cy="1626946"/>
            <a:chOff x="1615650" y="1909755"/>
            <a:chExt cx="3139201" cy="1626946"/>
          </a:xfrm>
        </p:grpSpPr>
        <p:pic>
          <p:nvPicPr>
            <p:cNvPr id="89" name="Picture 88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8CCE034F-8790-4BE1-84DC-64A27B5A2D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0" b="3177"/>
            <a:stretch/>
          </p:blipFill>
          <p:spPr>
            <a:xfrm>
              <a:off x="1615650" y="1952598"/>
              <a:ext cx="3139201" cy="1532751"/>
            </a:xfrm>
            <a:prstGeom prst="rect">
              <a:avLst/>
            </a:prstGeom>
          </p:spPr>
        </p:pic>
        <p:sp>
          <p:nvSpPr>
            <p:cNvPr id="90" name="Rounded Rectangle 89"/>
            <p:cNvSpPr/>
            <p:nvPr/>
          </p:nvSpPr>
          <p:spPr>
            <a:xfrm>
              <a:off x="2624426" y="1909755"/>
              <a:ext cx="1033464" cy="1626946"/>
            </a:xfrm>
            <a:prstGeom prst="roundRect">
              <a:avLst>
                <a:gd name="adj" fmla="val 3792"/>
              </a:avLst>
            </a:prstGeom>
            <a:solidFill>
              <a:srgbClr val="C00000">
                <a:alpha val="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1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343150" cy="815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3.</a:t>
            </a:r>
            <a:r>
              <a:rPr lang="en-GB" dirty="0">
                <a:effectLst/>
                <a:cs typeface="Arial" panose="020B0604020202020204" pitchFamily="34" charset="0"/>
              </a:rPr>
              <a:t>	What can you say about the </a:t>
            </a:r>
            <a:r>
              <a:rPr lang="en-GB" b="1" dirty="0">
                <a:effectLst/>
                <a:cs typeface="Arial" panose="020B0604020202020204" pitchFamily="34" charset="0"/>
              </a:rPr>
              <a:t>acceleration</a:t>
            </a:r>
            <a:r>
              <a:rPr lang="en-GB" dirty="0">
                <a:effectLst/>
                <a:cs typeface="Arial" panose="020B0604020202020204" pitchFamily="34" charset="0"/>
              </a:rPr>
              <a:t> of each car when they are side by side?</a:t>
            </a:r>
          </a:p>
        </p:txBody>
      </p:sp>
    </p:spTree>
    <p:extLst>
      <p:ext uri="{BB962C8B-B14F-4D97-AF65-F5344CB8AC3E}">
        <p14:creationId xmlns:p14="http://schemas.microsoft.com/office/powerpoint/2010/main" val="1374388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Accelerating cars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83118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49099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15081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9189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3918915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are accelerating.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57400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57400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red car has a greater acceleration than blue.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2361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23382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has a greater acceleration than red.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831181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490999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150817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758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7956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87956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87956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87956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3E7B3F3-1104-41B3-ADD1-D734FD7BBD0C}"/>
              </a:ext>
            </a:extLst>
          </p:cNvPr>
          <p:cNvSpPr/>
          <p:nvPr/>
        </p:nvSpPr>
        <p:spPr>
          <a:xfrm>
            <a:off x="307887" y="579181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EB8761-BCF1-492F-A456-E4F25CB0F9AF}"/>
              </a:ext>
            </a:extLst>
          </p:cNvPr>
          <p:cNvSpPr txBox="1"/>
          <p:nvPr/>
        </p:nvSpPr>
        <p:spPr>
          <a:xfrm>
            <a:off x="345062" y="587714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9EB715-1EC2-44A6-BF97-444D890ED976}"/>
              </a:ext>
            </a:extLst>
          </p:cNvPr>
          <p:cNvSpPr txBox="1"/>
          <p:nvPr/>
        </p:nvSpPr>
        <p:spPr>
          <a:xfrm>
            <a:off x="664238" y="587482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has a greater acceleration than the red car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CE159D8-67BB-48A2-807A-D6F10B135287}"/>
              </a:ext>
            </a:extLst>
          </p:cNvPr>
          <p:cNvGrpSpPr/>
          <p:nvPr/>
        </p:nvGrpSpPr>
        <p:grpSpPr>
          <a:xfrm>
            <a:off x="6070289" y="5791815"/>
            <a:ext cx="2730061" cy="549393"/>
            <a:chOff x="5846013" y="4233894"/>
            <a:chExt cx="2954337" cy="549393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1BB22EA-A192-4502-A000-8A34BDD8CE70}"/>
                </a:ext>
              </a:extLst>
            </p:cNvPr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5CA5D86-E3AD-4B48-9A66-3B0B0AD2C92A}"/>
                </a:ext>
              </a:extLst>
            </p:cNvPr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DD33C85-0B21-407F-8D30-6115C3770025}"/>
                </a:ext>
              </a:extLst>
            </p:cNvPr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15368EC-0813-4B87-BF17-B17E5748A7AF}"/>
                </a:ext>
              </a:extLst>
            </p:cNvPr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65EE86B5-DA2C-468E-90D6-25722E3FED41}"/>
              </a:ext>
            </a:extLst>
          </p:cNvPr>
          <p:cNvSpPr/>
          <p:nvPr/>
        </p:nvSpPr>
        <p:spPr>
          <a:xfrm>
            <a:off x="310992" y="579181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0A8AB0F-B433-4959-8096-AD5E92FC75D0}"/>
              </a:ext>
            </a:extLst>
          </p:cNvPr>
          <p:cNvSpPr txBox="1"/>
          <p:nvPr/>
        </p:nvSpPr>
        <p:spPr>
          <a:xfrm>
            <a:off x="348167" y="587714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E5ACBED-2E84-4863-A8AB-BD15506B776B}"/>
              </a:ext>
            </a:extLst>
          </p:cNvPr>
          <p:cNvSpPr txBox="1"/>
          <p:nvPr/>
        </p:nvSpPr>
        <p:spPr>
          <a:xfrm>
            <a:off x="667343" y="587482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5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Neither car is accelerating.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0768137-214A-429C-A147-BB4C7F50CAE4}"/>
              </a:ext>
            </a:extLst>
          </p:cNvPr>
          <p:cNvGrpSpPr/>
          <p:nvPr/>
        </p:nvGrpSpPr>
        <p:grpSpPr>
          <a:xfrm>
            <a:off x="6073394" y="5791815"/>
            <a:ext cx="2730061" cy="549393"/>
            <a:chOff x="5846013" y="4233894"/>
            <a:chExt cx="2954337" cy="549393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3C428B5-868C-4E80-A56F-DD72CBBAA175}"/>
                </a:ext>
              </a:extLst>
            </p:cNvPr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FC5FF13-8EC4-4910-970D-602D1656B5DD}"/>
                </a:ext>
              </a:extLst>
            </p:cNvPr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D72CB88D-C7EA-4C60-81BC-399650689A0B}"/>
                </a:ext>
              </a:extLst>
            </p:cNvPr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3925E96-0F4D-4AB3-8EDF-57CD102C50B0}"/>
                </a:ext>
              </a:extLst>
            </p:cNvPr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A7CD75BA-7434-4E0B-906B-329856FF8763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87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357051"/>
            <a:ext cx="8343150" cy="357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</a:pPr>
            <a:r>
              <a:rPr lang="en-GB" sz="1600" dirty="0">
                <a:effectLst/>
                <a:cs typeface="Arial" panose="020B0604020202020204" pitchFamily="34" charset="0"/>
              </a:rPr>
              <a:t>What do you think about each statement?</a:t>
            </a:r>
            <a:endParaRPr lang="en-GB" sz="1600" dirty="0">
              <a:cs typeface="Arial" panose="020B060402020202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1458199" y="1678193"/>
            <a:ext cx="3139201" cy="1626946"/>
            <a:chOff x="1615650" y="1909755"/>
            <a:chExt cx="3139201" cy="1626946"/>
          </a:xfrm>
        </p:grpSpPr>
        <p:pic>
          <p:nvPicPr>
            <p:cNvPr id="89" name="Picture 88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8CCE034F-8790-4BE1-84DC-64A27B5A2D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0" b="3177"/>
            <a:stretch/>
          </p:blipFill>
          <p:spPr>
            <a:xfrm>
              <a:off x="1615650" y="1952598"/>
              <a:ext cx="3139201" cy="1532751"/>
            </a:xfrm>
            <a:prstGeom prst="rect">
              <a:avLst/>
            </a:prstGeom>
          </p:spPr>
        </p:pic>
        <p:sp>
          <p:nvSpPr>
            <p:cNvPr id="90" name="Rounded Rectangle 89"/>
            <p:cNvSpPr/>
            <p:nvPr/>
          </p:nvSpPr>
          <p:spPr>
            <a:xfrm>
              <a:off x="3751551" y="1909755"/>
              <a:ext cx="1003299" cy="1626946"/>
            </a:xfrm>
            <a:prstGeom prst="roundRect">
              <a:avLst>
                <a:gd name="adj" fmla="val 3792"/>
              </a:avLst>
            </a:prstGeom>
            <a:solidFill>
              <a:srgbClr val="C00000">
                <a:alpha val="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1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343150" cy="815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4.</a:t>
            </a:r>
            <a:r>
              <a:rPr lang="en-GB" dirty="0">
                <a:effectLst/>
                <a:cs typeface="Arial" panose="020B0604020202020204" pitchFamily="34" charset="0"/>
              </a:rPr>
              <a:t>	What can you say about the </a:t>
            </a:r>
            <a:r>
              <a:rPr lang="en-GB" b="1" dirty="0">
                <a:effectLst/>
                <a:cs typeface="Arial" panose="020B0604020202020204" pitchFamily="34" charset="0"/>
              </a:rPr>
              <a:t>acceleration</a:t>
            </a:r>
            <a:r>
              <a:rPr lang="en-GB" dirty="0">
                <a:effectLst/>
                <a:cs typeface="Arial" panose="020B0604020202020204" pitchFamily="34" charset="0"/>
              </a:rPr>
              <a:t> of each car </a:t>
            </a:r>
            <a:r>
              <a:rPr lang="en-GB" dirty="0">
                <a:cs typeface="Arial" panose="020B0604020202020204" pitchFamily="34" charset="0"/>
              </a:rPr>
              <a:t>when they reach the 150 m point?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788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64E4C4-DA4B-4AE5-8C99-8B8166333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7"/>
            <a:ext cx="8291378" cy="728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900"/>
              </a:spcAft>
            </a:pPr>
            <a:r>
              <a:rPr lang="en-US" sz="1600" dirty="0">
                <a:effectLst/>
                <a:cs typeface="Arial" panose="020B0604020202020204" pitchFamily="34" charset="0"/>
              </a:rPr>
              <a:t>Acceleration is calculated as the change in velocity divided by the time taken for the change: </a:t>
            </a:r>
            <a:endParaRPr lang="en-US" sz="1600" b="1" dirty="0">
              <a:effectLst/>
              <a:cs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79512" y="5485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Thinking about acceleration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09F93F-6958-4574-9144-371A356415BD}"/>
              </a:ext>
            </a:extLst>
          </p:cNvPr>
          <p:cNvGrpSpPr/>
          <p:nvPr/>
        </p:nvGrpSpPr>
        <p:grpSpPr>
          <a:xfrm>
            <a:off x="395417" y="1403423"/>
            <a:ext cx="8353165" cy="1440000"/>
            <a:chOff x="396684" y="1651000"/>
            <a:chExt cx="8353165" cy="144000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5056D7A-3500-474C-83C8-64075B524BCB}"/>
                </a:ext>
              </a:extLst>
            </p:cNvPr>
            <p:cNvSpPr txBox="1"/>
            <p:nvPr/>
          </p:nvSpPr>
          <p:spPr>
            <a:xfrm>
              <a:off x="5587550" y="1826988"/>
              <a:ext cx="31622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Change in velocity in metres/second (m/s)  </a:t>
              </a:r>
            </a:p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Time taken in seconds (s)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9B7C56-6EBE-45A3-9DBE-C91C8D1B3E00}"/>
                </a:ext>
              </a:extLst>
            </p:cNvPr>
            <p:cNvGrpSpPr/>
            <p:nvPr/>
          </p:nvGrpSpPr>
          <p:grpSpPr>
            <a:xfrm>
              <a:off x="396684" y="1957230"/>
              <a:ext cx="4642024" cy="827540"/>
              <a:chOff x="1255734" y="1681651"/>
              <a:chExt cx="4642024" cy="827540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5678B2-561D-4ECA-B4F5-DB22197FA79F}"/>
                  </a:ext>
                </a:extLst>
              </p:cNvPr>
              <p:cNvSpPr txBox="1"/>
              <p:nvPr/>
            </p:nvSpPr>
            <p:spPr>
              <a:xfrm>
                <a:off x="1255734" y="1910755"/>
                <a:ext cx="21580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acceleration =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3613AC-D08A-43C8-B15F-A2D4CDC8DDDB}"/>
                  </a:ext>
                </a:extLst>
              </p:cNvPr>
              <p:cNvSpPr txBox="1"/>
              <p:nvPr/>
            </p:nvSpPr>
            <p:spPr>
              <a:xfrm>
                <a:off x="3335055" y="1681651"/>
                <a:ext cx="25584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change in velocity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5A600B8-B37A-41EF-82AD-21C32F2B0377}"/>
                  </a:ext>
                </a:extLst>
              </p:cNvPr>
              <p:cNvSpPr txBox="1"/>
              <p:nvPr/>
            </p:nvSpPr>
            <p:spPr>
              <a:xfrm>
                <a:off x="3335055" y="2139859"/>
                <a:ext cx="25584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time taken</a:t>
                </a: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3EDF479-71C6-4527-988B-96B319191727}"/>
                  </a:ext>
                </a:extLst>
              </p:cNvPr>
              <p:cNvCxnSpPr>
                <a:cxnSpLocks/>
                <a:stCxn id="9" idx="3"/>
              </p:cNvCxnSpPr>
              <p:nvPr/>
            </p:nvCxnSpPr>
            <p:spPr>
              <a:xfrm>
                <a:off x="3413758" y="2095421"/>
                <a:ext cx="2484000" cy="0"/>
              </a:xfrm>
              <a:prstGeom prst="line">
                <a:avLst/>
              </a:prstGeom>
              <a:ln w="31750">
                <a:solidFill>
                  <a:srgbClr val="9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D934C92-FE88-4FB2-A061-C069C8E8F697}"/>
                </a:ext>
              </a:extLst>
            </p:cNvPr>
            <p:cNvCxnSpPr/>
            <p:nvPr/>
          </p:nvCxnSpPr>
          <p:spPr>
            <a:xfrm>
              <a:off x="5488384" y="1651000"/>
              <a:ext cx="0" cy="144000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7046F1-3DFB-46D9-B181-A229E197E635}"/>
                  </a:ext>
                </a:extLst>
              </p:cNvPr>
              <p:cNvSpPr txBox="1"/>
              <p:nvPr/>
            </p:nvSpPr>
            <p:spPr>
              <a:xfrm>
                <a:off x="475081" y="4823594"/>
                <a:ext cx="8229597" cy="1341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The units of acceleration can be worked out from this equation.</a:t>
                </a:r>
              </a:p>
              <a:p>
                <a:pPr>
                  <a:lnSpc>
                    <a:spcPct val="114000"/>
                  </a:lnSpc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They are metres per second (for the velocity)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per 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second (m/s/s).</a:t>
                </a:r>
              </a:p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This is usually shortened to m/s</a:t>
                </a:r>
                <a:r>
                  <a:rPr lang="en-GB" sz="1600" baseline="300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.  </a:t>
                </a:r>
              </a:p>
              <a:p>
                <a:pPr>
                  <a:lnSpc>
                    <a:spcPct val="114000"/>
                  </a:lnSpc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Acceleration is measured in </a:t>
                </a:r>
                <a:r>
                  <a:rPr lang="en-GB" sz="1600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metres per second squared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.</a:t>
                </a:r>
                <a:endPara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7046F1-3DFB-46D9-B181-A229E197E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081" y="4823594"/>
                <a:ext cx="8229597" cy="1341521"/>
              </a:xfrm>
              <a:prstGeom prst="rect">
                <a:avLst/>
              </a:prstGeom>
              <a:blipFill>
                <a:blip r:embed="rId4"/>
                <a:stretch>
                  <a:fillRect l="-444" t="-909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00B89F77-7717-48EC-A574-45690DAB8186}"/>
              </a:ext>
            </a:extLst>
          </p:cNvPr>
          <p:cNvGrpSpPr/>
          <p:nvPr/>
        </p:nvGrpSpPr>
        <p:grpSpPr>
          <a:xfrm>
            <a:off x="903644" y="3113757"/>
            <a:ext cx="7833818" cy="1440000"/>
            <a:chOff x="903644" y="3113757"/>
            <a:chExt cx="7833818" cy="14400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D08AE2B-1235-4694-8F44-64DA1FD19CB0}"/>
                </a:ext>
              </a:extLst>
            </p:cNvPr>
            <p:cNvGrpSpPr/>
            <p:nvPr/>
          </p:nvGrpSpPr>
          <p:grpSpPr>
            <a:xfrm>
              <a:off x="903644" y="3113757"/>
              <a:ext cx="7833818" cy="1440000"/>
              <a:chOff x="877227" y="1651000"/>
              <a:chExt cx="7861463" cy="144000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715DE32-6A3F-4C73-8482-74953541DB09}"/>
                  </a:ext>
                </a:extLst>
              </p:cNvPr>
              <p:cNvSpPr txBox="1"/>
              <p:nvPr/>
            </p:nvSpPr>
            <p:spPr>
              <a:xfrm>
                <a:off x="5576391" y="1711009"/>
                <a:ext cx="3162299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cs typeface="Arial" panose="020B0604020202020204" pitchFamily="34" charset="0"/>
                  </a:rPr>
                  <a:t>Final velocity, v (m/s)</a:t>
                </a:r>
              </a:p>
              <a:p>
                <a:pPr>
                  <a:spcAft>
                    <a:spcPts val="1200"/>
                  </a:spcAft>
                </a:pP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cs typeface="Arial" panose="020B0604020202020204" pitchFamily="34" charset="0"/>
                  </a:rPr>
                  <a:t>Initial velocity, u (m/s)    </a:t>
                </a:r>
              </a:p>
              <a:p>
                <a:pPr>
                  <a:spcAft>
                    <a:spcPts val="1200"/>
                  </a:spcAft>
                </a:pP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cs typeface="Arial" panose="020B0604020202020204" pitchFamily="34" charset="0"/>
                  </a:rPr>
                  <a:t>Time taken, </a:t>
                </a:r>
                <a:r>
                  <a:rPr lang="el-GR" dirty="0">
                    <a:solidFill>
                      <a:schemeClr val="tx2">
                        <a:lumMod val="50000"/>
                      </a:schemeClr>
                    </a:solidFill>
                    <a:ea typeface="Verdana" panose="020B0604030504040204" pitchFamily="34" charset="0"/>
                  </a:rPr>
                  <a:t>Δ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ea typeface="Verdana" panose="020B0604030504040204" pitchFamily="34" charset="0"/>
                  </a:rPr>
                  <a:t>t 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cs typeface="Arial" panose="020B0604020202020204" pitchFamily="34" charset="0"/>
                  </a:rPr>
                  <a:t>(s)</a:t>
                </a: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EE21D0A7-9CAC-4A5A-B4F6-72BE9D947ED3}"/>
                  </a:ext>
                </a:extLst>
              </p:cNvPr>
              <p:cNvGrpSpPr/>
              <p:nvPr/>
            </p:nvGrpSpPr>
            <p:grpSpPr>
              <a:xfrm>
                <a:off x="877227" y="1957230"/>
                <a:ext cx="1202690" cy="827540"/>
                <a:chOff x="1736277" y="1681651"/>
                <a:chExt cx="1202690" cy="827540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CCAF6DD-1049-40C5-858B-864F083CD27D}"/>
                    </a:ext>
                  </a:extLst>
                </p:cNvPr>
                <p:cNvSpPr txBox="1"/>
                <p:nvPr/>
              </p:nvSpPr>
              <p:spPr>
                <a:xfrm>
                  <a:off x="1736277" y="1910755"/>
                  <a:ext cx="6626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 =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7C711F6-F912-44C4-AEAC-A89A02362EC1}"/>
                    </a:ext>
                  </a:extLst>
                </p:cNvPr>
                <p:cNvSpPr txBox="1"/>
                <p:nvPr/>
              </p:nvSpPr>
              <p:spPr>
                <a:xfrm>
                  <a:off x="2398966" y="1681651"/>
                  <a:ext cx="5399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Δ</a:t>
                  </a:r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v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C80EF4A-65DC-4A41-8B73-E5E2B906D7B2}"/>
                    </a:ext>
                  </a:extLst>
                </p:cNvPr>
                <p:cNvSpPr txBox="1"/>
                <p:nvPr/>
              </p:nvSpPr>
              <p:spPr>
                <a:xfrm>
                  <a:off x="2398966" y="2139859"/>
                  <a:ext cx="5399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Δ</a:t>
                  </a:r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t</a:t>
                  </a: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9A5FDC5-230E-49F4-B7FA-A46B76B8B4DC}"/>
                    </a:ext>
                  </a:extLst>
                </p:cNvPr>
                <p:cNvCxnSpPr>
                  <a:cxnSpLocks/>
                  <a:stCxn id="24" idx="3"/>
                </p:cNvCxnSpPr>
                <p:nvPr/>
              </p:nvCxnSpPr>
              <p:spPr>
                <a:xfrm>
                  <a:off x="2398968" y="2095421"/>
                  <a:ext cx="539999" cy="0"/>
                </a:xfrm>
                <a:prstGeom prst="line">
                  <a:avLst/>
                </a:prstGeom>
                <a:ln w="31750">
                  <a:solidFill>
                    <a:srgbClr val="9A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7B6B251-AC4F-43D6-BAC7-213991F8F7F1}"/>
                  </a:ext>
                </a:extLst>
              </p:cNvPr>
              <p:cNvCxnSpPr/>
              <p:nvPr/>
            </p:nvCxnSpPr>
            <p:spPr>
              <a:xfrm>
                <a:off x="5488384" y="1651000"/>
                <a:ext cx="0" cy="1440000"/>
              </a:xfrm>
              <a:prstGeom prst="line">
                <a:avLst/>
              </a:prstGeom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34F6774-5724-43CF-B2D9-7981CFC6CE61}"/>
                </a:ext>
              </a:extLst>
            </p:cNvPr>
            <p:cNvSpPr txBox="1"/>
            <p:nvPr/>
          </p:nvSpPr>
          <p:spPr>
            <a:xfrm>
              <a:off x="3183961" y="3649091"/>
              <a:ext cx="660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=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D221875-D53F-4D3C-9FB2-A99237A125E9}"/>
                </a:ext>
              </a:extLst>
            </p:cNvPr>
            <p:cNvSpPr txBox="1"/>
            <p:nvPr/>
          </p:nvSpPr>
          <p:spPr>
            <a:xfrm>
              <a:off x="3844320" y="3419987"/>
              <a:ext cx="7919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v - u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68FB57D-64ED-4975-AE37-AD1BE7DBF93F}"/>
                </a:ext>
              </a:extLst>
            </p:cNvPr>
            <p:cNvSpPr txBox="1"/>
            <p:nvPr/>
          </p:nvSpPr>
          <p:spPr>
            <a:xfrm>
              <a:off x="3844319" y="3878195"/>
              <a:ext cx="7919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Δ</a:t>
              </a:r>
              <a:r>
                <a:rPr lang="en-GB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F798CB8-59A8-45E9-89B1-366C0A071CEC}"/>
                </a:ext>
              </a:extLst>
            </p:cNvPr>
            <p:cNvCxnSpPr>
              <a:cxnSpLocks/>
              <a:stCxn id="28" idx="3"/>
            </p:cNvCxnSpPr>
            <p:nvPr/>
          </p:nvCxnSpPr>
          <p:spPr>
            <a:xfrm>
              <a:off x="3844322" y="3833757"/>
              <a:ext cx="792000" cy="0"/>
            </a:xfrm>
            <a:prstGeom prst="line">
              <a:avLst/>
            </a:prstGeom>
            <a:ln w="31750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E851956-A6F6-49FD-B449-32DEB0C45171}"/>
                </a:ext>
              </a:extLst>
            </p:cNvPr>
            <p:cNvSpPr txBox="1"/>
            <p:nvPr/>
          </p:nvSpPr>
          <p:spPr>
            <a:xfrm>
              <a:off x="2391961" y="3651718"/>
              <a:ext cx="660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639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A579490-DF98-49E0-9B3D-924596C2E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Thinking about acceleration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46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spcAft>
                <a:spcPts val="900"/>
              </a:spcAft>
            </a:pPr>
            <a:r>
              <a:rPr lang="en-US" sz="1800" b="1" dirty="0">
                <a:effectLst/>
                <a:cs typeface="Arial" panose="020B0604020202020204" pitchFamily="34" charset="0"/>
              </a:rPr>
              <a:t>1.</a:t>
            </a:r>
            <a:r>
              <a:rPr lang="en-US" sz="1800" dirty="0">
                <a:effectLst/>
                <a:cs typeface="Arial" panose="020B0604020202020204" pitchFamily="34" charset="0"/>
              </a:rPr>
              <a:t>	How does the acceleration of the red car compare to the acceleration of the blue car?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2D158-2A0D-4FBF-892F-3FE6EF9C7D24}"/>
              </a:ext>
            </a:extLst>
          </p:cNvPr>
          <p:cNvSpPr/>
          <p:nvPr/>
        </p:nvSpPr>
        <p:spPr>
          <a:xfrm>
            <a:off x="383333" y="342900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70550-7A8E-4CC9-95A7-F7D1949B5A9D}"/>
              </a:ext>
            </a:extLst>
          </p:cNvPr>
          <p:cNvSpPr/>
          <p:nvPr/>
        </p:nvSpPr>
        <p:spPr>
          <a:xfrm>
            <a:off x="383333" y="404714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3F358-2F2B-43D9-9EC2-3B22771D0C6A}"/>
              </a:ext>
            </a:extLst>
          </p:cNvPr>
          <p:cNvSpPr/>
          <p:nvPr/>
        </p:nvSpPr>
        <p:spPr>
          <a:xfrm>
            <a:off x="383333" y="466021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53A1A-8FB6-4E9C-B1FF-90C7E96F9B3D}"/>
              </a:ext>
            </a:extLst>
          </p:cNvPr>
          <p:cNvSpPr txBox="1"/>
          <p:nvPr/>
        </p:nvSpPr>
        <p:spPr>
          <a:xfrm>
            <a:off x="457200" y="349514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84EBD-0A8C-4024-9D15-1CDAADCAD422}"/>
              </a:ext>
            </a:extLst>
          </p:cNvPr>
          <p:cNvSpPr txBox="1"/>
          <p:nvPr/>
        </p:nvSpPr>
        <p:spPr>
          <a:xfrm>
            <a:off x="457200" y="413255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05BE7-9AA7-4FF6-AFB8-9A8A6D375CD0}"/>
              </a:ext>
            </a:extLst>
          </p:cNvPr>
          <p:cNvSpPr txBox="1"/>
          <p:nvPr/>
        </p:nvSpPr>
        <p:spPr>
          <a:xfrm>
            <a:off x="457200" y="474561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73A47D-8182-48BF-ACF8-369F11B2A591}"/>
              </a:ext>
            </a:extLst>
          </p:cNvPr>
          <p:cNvSpPr txBox="1"/>
          <p:nvPr/>
        </p:nvSpPr>
        <p:spPr>
          <a:xfrm>
            <a:off x="923026" y="349921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two times bigger.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A0E51D-6291-4DFA-A500-EAE159F9DEA1}"/>
              </a:ext>
            </a:extLst>
          </p:cNvPr>
          <p:cNvSpPr txBox="1"/>
          <p:nvPr/>
        </p:nvSpPr>
        <p:spPr>
          <a:xfrm>
            <a:off x="923026" y="413853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the same size.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CA930-B9DF-48DE-8DA0-A70046BC0F9F}"/>
              </a:ext>
            </a:extLst>
          </p:cNvPr>
          <p:cNvSpPr txBox="1"/>
          <p:nvPr/>
        </p:nvSpPr>
        <p:spPr>
          <a:xfrm>
            <a:off x="923026" y="474561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two times smaller.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4BDDF6-AD03-4B64-8FF1-BF87E32D7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23" y="1654865"/>
            <a:ext cx="7523116" cy="14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8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02E704C-D868-479C-A17F-5EE5E2197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Thinking about acceleration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2D158-2A0D-4FBF-892F-3FE6EF9C7D24}"/>
              </a:ext>
            </a:extLst>
          </p:cNvPr>
          <p:cNvSpPr/>
          <p:nvPr/>
        </p:nvSpPr>
        <p:spPr>
          <a:xfrm>
            <a:off x="383333" y="342900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70550-7A8E-4CC9-95A7-F7D1949B5A9D}"/>
              </a:ext>
            </a:extLst>
          </p:cNvPr>
          <p:cNvSpPr/>
          <p:nvPr/>
        </p:nvSpPr>
        <p:spPr>
          <a:xfrm>
            <a:off x="383333" y="404714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3F358-2F2B-43D9-9EC2-3B22771D0C6A}"/>
              </a:ext>
            </a:extLst>
          </p:cNvPr>
          <p:cNvSpPr/>
          <p:nvPr/>
        </p:nvSpPr>
        <p:spPr>
          <a:xfrm>
            <a:off x="383333" y="466021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53A1A-8FB6-4E9C-B1FF-90C7E96F9B3D}"/>
              </a:ext>
            </a:extLst>
          </p:cNvPr>
          <p:cNvSpPr txBox="1"/>
          <p:nvPr/>
        </p:nvSpPr>
        <p:spPr>
          <a:xfrm>
            <a:off x="457200" y="349514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84EBD-0A8C-4024-9D15-1CDAADCAD422}"/>
              </a:ext>
            </a:extLst>
          </p:cNvPr>
          <p:cNvSpPr txBox="1"/>
          <p:nvPr/>
        </p:nvSpPr>
        <p:spPr>
          <a:xfrm>
            <a:off x="457200" y="413255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05BE7-9AA7-4FF6-AFB8-9A8A6D375CD0}"/>
              </a:ext>
            </a:extLst>
          </p:cNvPr>
          <p:cNvSpPr txBox="1"/>
          <p:nvPr/>
        </p:nvSpPr>
        <p:spPr>
          <a:xfrm>
            <a:off x="457200" y="474561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73A47D-8182-48BF-ACF8-369F11B2A591}"/>
              </a:ext>
            </a:extLst>
          </p:cNvPr>
          <p:cNvSpPr txBox="1"/>
          <p:nvPr/>
        </p:nvSpPr>
        <p:spPr>
          <a:xfrm>
            <a:off x="923026" y="349921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two times bigger.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A0E51D-6291-4DFA-A500-EAE159F9DEA1}"/>
              </a:ext>
            </a:extLst>
          </p:cNvPr>
          <p:cNvSpPr txBox="1"/>
          <p:nvPr/>
        </p:nvSpPr>
        <p:spPr>
          <a:xfrm>
            <a:off x="923026" y="413853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the same size.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CA930-B9DF-48DE-8DA0-A70046BC0F9F}"/>
              </a:ext>
            </a:extLst>
          </p:cNvPr>
          <p:cNvSpPr txBox="1"/>
          <p:nvPr/>
        </p:nvSpPr>
        <p:spPr>
          <a:xfrm>
            <a:off x="923026" y="474561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two times smaller.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989250-3319-408C-99E8-C09F79E19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781" y="1736194"/>
            <a:ext cx="7524000" cy="1352156"/>
          </a:xfrm>
          <a:prstGeom prst="rect">
            <a:avLst/>
          </a:prstGeom>
        </p:spPr>
      </p:pic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055544F1-10F3-4081-9B0D-75B177931E31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846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spcAft>
                <a:spcPts val="900"/>
              </a:spcAft>
            </a:pPr>
            <a:r>
              <a:rPr lang="en-US" sz="1800" b="1" dirty="0">
                <a:effectLst/>
                <a:cs typeface="Arial" panose="020B0604020202020204" pitchFamily="34" charset="0"/>
              </a:rPr>
              <a:t>2.</a:t>
            </a:r>
            <a:r>
              <a:rPr lang="en-US" sz="1800" dirty="0">
                <a:effectLst/>
                <a:cs typeface="Arial" panose="020B0604020202020204" pitchFamily="34" charset="0"/>
              </a:rPr>
              <a:t>	How does the acceleration of the red car compare to the acceleration of the blue car?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580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439FD48-381C-4433-9646-4B0DC7CC0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Thinking about acceleration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2D158-2A0D-4FBF-892F-3FE6EF9C7D24}"/>
              </a:ext>
            </a:extLst>
          </p:cNvPr>
          <p:cNvSpPr/>
          <p:nvPr/>
        </p:nvSpPr>
        <p:spPr>
          <a:xfrm>
            <a:off x="383333" y="342900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70550-7A8E-4CC9-95A7-F7D1949B5A9D}"/>
              </a:ext>
            </a:extLst>
          </p:cNvPr>
          <p:cNvSpPr/>
          <p:nvPr/>
        </p:nvSpPr>
        <p:spPr>
          <a:xfrm>
            <a:off x="383333" y="404714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3F358-2F2B-43D9-9EC2-3B22771D0C6A}"/>
              </a:ext>
            </a:extLst>
          </p:cNvPr>
          <p:cNvSpPr/>
          <p:nvPr/>
        </p:nvSpPr>
        <p:spPr>
          <a:xfrm>
            <a:off x="383333" y="466021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B522CD-0BB1-4BF4-96B8-D707266F13DF}"/>
              </a:ext>
            </a:extLst>
          </p:cNvPr>
          <p:cNvSpPr/>
          <p:nvPr/>
        </p:nvSpPr>
        <p:spPr>
          <a:xfrm>
            <a:off x="383333" y="528571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53A1A-8FB6-4E9C-B1FF-90C7E96F9B3D}"/>
              </a:ext>
            </a:extLst>
          </p:cNvPr>
          <p:cNvSpPr txBox="1"/>
          <p:nvPr/>
        </p:nvSpPr>
        <p:spPr>
          <a:xfrm>
            <a:off x="457200" y="349514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84EBD-0A8C-4024-9D15-1CDAADCAD422}"/>
              </a:ext>
            </a:extLst>
          </p:cNvPr>
          <p:cNvSpPr txBox="1"/>
          <p:nvPr/>
        </p:nvSpPr>
        <p:spPr>
          <a:xfrm>
            <a:off x="457200" y="413255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05BE7-9AA7-4FF6-AFB8-9A8A6D375CD0}"/>
              </a:ext>
            </a:extLst>
          </p:cNvPr>
          <p:cNvSpPr txBox="1"/>
          <p:nvPr/>
        </p:nvSpPr>
        <p:spPr>
          <a:xfrm>
            <a:off x="457200" y="474561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669016-A511-4C34-93F6-91DA9FA08E8A}"/>
              </a:ext>
            </a:extLst>
          </p:cNvPr>
          <p:cNvSpPr txBox="1"/>
          <p:nvPr/>
        </p:nvSpPr>
        <p:spPr>
          <a:xfrm>
            <a:off x="457200" y="537112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73A47D-8182-48BF-ACF8-369F11B2A591}"/>
              </a:ext>
            </a:extLst>
          </p:cNvPr>
          <p:cNvSpPr txBox="1"/>
          <p:nvPr/>
        </p:nvSpPr>
        <p:spPr>
          <a:xfrm>
            <a:off x="923026" y="349921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two times bigger.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A0E51D-6291-4DFA-A500-EAE159F9DEA1}"/>
              </a:ext>
            </a:extLst>
          </p:cNvPr>
          <p:cNvSpPr txBox="1"/>
          <p:nvPr/>
        </p:nvSpPr>
        <p:spPr>
          <a:xfrm>
            <a:off x="923026" y="413853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four times bigger.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CA930-B9DF-48DE-8DA0-A70046BC0F9F}"/>
              </a:ext>
            </a:extLst>
          </p:cNvPr>
          <p:cNvSpPr txBox="1"/>
          <p:nvPr/>
        </p:nvSpPr>
        <p:spPr>
          <a:xfrm>
            <a:off x="923026" y="474561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8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acceleration of the red car is the same size.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1CE5B3-67C1-42B8-8405-458AD8CC2BA6}"/>
              </a:ext>
            </a:extLst>
          </p:cNvPr>
          <p:cNvSpPr txBox="1"/>
          <p:nvPr/>
        </p:nvSpPr>
        <p:spPr>
          <a:xfrm>
            <a:off x="923026" y="53762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red car is two times smaller.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940FF0E4-4E28-48BC-AD29-78B91BEBC32D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846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spcAft>
                <a:spcPts val="900"/>
              </a:spcAft>
            </a:pPr>
            <a:r>
              <a:rPr lang="en-US" sz="1800" b="1" dirty="0">
                <a:effectLst/>
                <a:cs typeface="Arial" panose="020B0604020202020204" pitchFamily="34" charset="0"/>
              </a:rPr>
              <a:t>3.</a:t>
            </a:r>
            <a:r>
              <a:rPr lang="en-US" sz="1800" dirty="0">
                <a:effectLst/>
                <a:cs typeface="Arial" panose="020B0604020202020204" pitchFamily="34" charset="0"/>
              </a:rPr>
              <a:t>	How does the acceleration of the red car compare to the acceleration of the blue car?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C86BD2D-12C3-4EF7-BBEE-084205E2D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147" y="1762150"/>
            <a:ext cx="7785267" cy="135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65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6676E82-68E3-401D-943E-FFECCCB8D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Thinking about acceleration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2D158-2A0D-4FBF-892F-3FE6EF9C7D24}"/>
              </a:ext>
            </a:extLst>
          </p:cNvPr>
          <p:cNvSpPr/>
          <p:nvPr/>
        </p:nvSpPr>
        <p:spPr>
          <a:xfrm>
            <a:off x="383333" y="357051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70550-7A8E-4CC9-95A7-F7D1949B5A9D}"/>
              </a:ext>
            </a:extLst>
          </p:cNvPr>
          <p:cNvSpPr/>
          <p:nvPr/>
        </p:nvSpPr>
        <p:spPr>
          <a:xfrm>
            <a:off x="383333" y="418866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3F358-2F2B-43D9-9EC2-3B22771D0C6A}"/>
              </a:ext>
            </a:extLst>
          </p:cNvPr>
          <p:cNvSpPr/>
          <p:nvPr/>
        </p:nvSpPr>
        <p:spPr>
          <a:xfrm>
            <a:off x="383333" y="480172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B522CD-0BB1-4BF4-96B8-D707266F13DF}"/>
              </a:ext>
            </a:extLst>
          </p:cNvPr>
          <p:cNvSpPr/>
          <p:nvPr/>
        </p:nvSpPr>
        <p:spPr>
          <a:xfrm>
            <a:off x="383333" y="542723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53A1A-8FB6-4E9C-B1FF-90C7E96F9B3D}"/>
              </a:ext>
            </a:extLst>
          </p:cNvPr>
          <p:cNvSpPr txBox="1"/>
          <p:nvPr/>
        </p:nvSpPr>
        <p:spPr>
          <a:xfrm>
            <a:off x="457200" y="363665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84EBD-0A8C-4024-9D15-1CDAADCAD422}"/>
              </a:ext>
            </a:extLst>
          </p:cNvPr>
          <p:cNvSpPr txBox="1"/>
          <p:nvPr/>
        </p:nvSpPr>
        <p:spPr>
          <a:xfrm>
            <a:off x="457200" y="427406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05BE7-9AA7-4FF6-AFB8-9A8A6D375CD0}"/>
              </a:ext>
            </a:extLst>
          </p:cNvPr>
          <p:cNvSpPr txBox="1"/>
          <p:nvPr/>
        </p:nvSpPr>
        <p:spPr>
          <a:xfrm>
            <a:off x="457200" y="488713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669016-A511-4C34-93F6-91DA9FA08E8A}"/>
              </a:ext>
            </a:extLst>
          </p:cNvPr>
          <p:cNvSpPr txBox="1"/>
          <p:nvPr/>
        </p:nvSpPr>
        <p:spPr>
          <a:xfrm>
            <a:off x="457200" y="551264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73A47D-8182-48BF-ACF8-369F11B2A591}"/>
              </a:ext>
            </a:extLst>
          </p:cNvPr>
          <p:cNvSpPr txBox="1"/>
          <p:nvPr/>
        </p:nvSpPr>
        <p:spPr>
          <a:xfrm>
            <a:off x="923026" y="364073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grey car is two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A0E51D-6291-4DFA-A500-EAE159F9DEA1}"/>
              </a:ext>
            </a:extLst>
          </p:cNvPr>
          <p:cNvSpPr txBox="1"/>
          <p:nvPr/>
        </p:nvSpPr>
        <p:spPr>
          <a:xfrm>
            <a:off x="923026" y="428005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grey car is the same size.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CA930-B9DF-48DE-8DA0-A70046BC0F9F}"/>
              </a:ext>
            </a:extLst>
          </p:cNvPr>
          <p:cNvSpPr txBox="1"/>
          <p:nvPr/>
        </p:nvSpPr>
        <p:spPr>
          <a:xfrm>
            <a:off x="923026" y="488713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grey car is two times smaller.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1CE5B3-67C1-42B8-8405-458AD8CC2BA6}"/>
              </a:ext>
            </a:extLst>
          </p:cNvPr>
          <p:cNvSpPr txBox="1"/>
          <p:nvPr/>
        </p:nvSpPr>
        <p:spPr>
          <a:xfrm>
            <a:off x="923026" y="55178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acceleration of the grey car is zero.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3B8420-C7EA-4F5C-8F5A-0C484DEE64B9}"/>
              </a:ext>
            </a:extLst>
          </p:cNvPr>
          <p:cNvSpPr txBox="1"/>
          <p:nvPr/>
        </p:nvSpPr>
        <p:spPr>
          <a:xfrm>
            <a:off x="457200" y="3083521"/>
            <a:ext cx="8362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/>
            <a:r>
              <a:rPr lang="en-GB" sz="1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What do you think about the </a:t>
            </a:r>
            <a:r>
              <a:rPr lang="en-GB" sz="18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magnitude </a:t>
            </a:r>
            <a:r>
              <a:rPr lang="en-GB" sz="1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of the acceleration?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FCE33030-53C6-400F-99C9-63A0FA4073F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9E23773-EBDA-4B77-B09E-5C4AE81C26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567" y="1696666"/>
            <a:ext cx="7179104" cy="1236998"/>
          </a:xfrm>
          <a:prstGeom prst="rect">
            <a:avLst/>
          </a:prstGeom>
        </p:spPr>
      </p:pic>
      <p:sp>
        <p:nvSpPr>
          <p:cNvPr id="35" name="Text Placeholder 16">
            <a:extLst>
              <a:ext uri="{FF2B5EF4-FFF2-40B4-BE49-F238E27FC236}">
                <a16:creationId xmlns:a16="http://schemas.microsoft.com/office/drawing/2014/main" id="{74AE98F7-2EA6-4144-A37B-116061B11CAB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846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spcAft>
                <a:spcPts val="900"/>
              </a:spcAft>
            </a:pPr>
            <a:r>
              <a:rPr lang="en-US" sz="1800" b="1" dirty="0">
                <a:effectLst/>
                <a:cs typeface="Arial" panose="020B0604020202020204" pitchFamily="34" charset="0"/>
              </a:rPr>
              <a:t>4.</a:t>
            </a:r>
            <a:r>
              <a:rPr lang="en-US" sz="1800" dirty="0">
                <a:effectLst/>
                <a:cs typeface="Arial" panose="020B0604020202020204" pitchFamily="34" charset="0"/>
              </a:rPr>
              <a:t>	How does the acceleration of the grey car compare to the acceleration of the green car?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39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Down, up, down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70054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36036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2018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68000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78828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3788282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Its velocity keeps increasing until it hits the floor.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44570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44337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Its acceleration increases at first, then stays the same.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10551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10318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Its acceleration is always the same as it falls.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76533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76300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Its acceleration increases as it falls.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0054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36036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2018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67760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32932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2408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82408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82408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82408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67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233394"/>
            <a:ext cx="5170203" cy="421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</a:p>
        </p:txBody>
      </p:sp>
      <p:sp>
        <p:nvSpPr>
          <p:cNvPr id="77" name="Text Placeholder 16">
            <a:extLst>
              <a:ext uri="{FF2B5EF4-FFF2-40B4-BE49-F238E27FC236}">
                <a16:creationId xmlns:a16="http://schemas.microsoft.com/office/drawing/2014/main" id="{4052A10B-F216-46F0-B06D-0703C80B57C9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5889258" cy="1710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/>
            <a:r>
              <a:rPr lang="en-US" b="1" dirty="0">
                <a:effectLst/>
                <a:cs typeface="Arial" panose="020B0604020202020204" pitchFamily="34" charset="0"/>
              </a:rPr>
              <a:t>1.</a:t>
            </a:r>
            <a:r>
              <a:rPr lang="en-US" dirty="0">
                <a:effectLst/>
                <a:cs typeface="Arial" panose="020B0604020202020204" pitchFamily="34" charset="0"/>
              </a:rPr>
              <a:t>	Isaac drops a ball.</a:t>
            </a:r>
          </a:p>
          <a:p>
            <a:pPr marL="358775" indent="-358775">
              <a:spcAft>
                <a:spcPts val="1200"/>
              </a:spcAft>
            </a:pPr>
            <a:r>
              <a:rPr lang="en-US" dirty="0">
                <a:effectLst/>
                <a:cs typeface="Arial" panose="020B0604020202020204" pitchFamily="34" charset="0"/>
              </a:rPr>
              <a:t>	The ball is shown at equal intervals of time.</a:t>
            </a:r>
          </a:p>
          <a:p>
            <a:pPr marL="358775" indent="-358775"/>
            <a:r>
              <a:rPr lang="en-US" dirty="0">
                <a:cs typeface="Arial" panose="020B0604020202020204" pitchFamily="34" charset="0"/>
              </a:rPr>
              <a:t>	What happens to the ball as it falls?</a:t>
            </a:r>
            <a:endParaRPr lang="en-US" dirty="0">
              <a:effectLst/>
              <a:cs typeface="Arial" panose="020B0604020202020204" pitchFamily="34" charset="0"/>
            </a:endParaRPr>
          </a:p>
          <a:p>
            <a:pPr marL="358775" indent="-358775"/>
            <a:endParaRPr lang="en-US" dirty="0">
              <a:cs typeface="Arial" panose="020B0604020202020204" pitchFamily="34" charset="0"/>
            </a:endParaRPr>
          </a:p>
          <a:p>
            <a:pPr marL="358775" indent="-358775"/>
            <a:endParaRPr lang="en-US" dirty="0">
              <a:effectLst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81700B1-9D19-41BD-AD3A-94BF18EB1154}"/>
              </a:ext>
            </a:extLst>
          </p:cNvPr>
          <p:cNvGrpSpPr/>
          <p:nvPr/>
        </p:nvGrpSpPr>
        <p:grpSpPr>
          <a:xfrm>
            <a:off x="6201645" y="783932"/>
            <a:ext cx="2477183" cy="1927263"/>
            <a:chOff x="6201645" y="783932"/>
            <a:chExt cx="2477183" cy="1927263"/>
          </a:xfrm>
        </p:grpSpPr>
        <p:pic>
          <p:nvPicPr>
            <p:cNvPr id="47" name="Picture 46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405BE7A7-BF1F-423B-BF6D-5CD8A39E9535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645" y="793294"/>
              <a:ext cx="2477183" cy="1917901"/>
            </a:xfrm>
            <a:prstGeom prst="rect">
              <a:avLst/>
            </a:prstGeom>
          </p:spPr>
        </p:pic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AC58943-879A-4687-B131-8FEB59F3BC32}"/>
                </a:ext>
              </a:extLst>
            </p:cNvPr>
            <p:cNvSpPr/>
            <p:nvPr/>
          </p:nvSpPr>
          <p:spPr>
            <a:xfrm>
              <a:off x="6529560" y="783932"/>
              <a:ext cx="220288" cy="344741"/>
            </a:xfrm>
            <a:prstGeom prst="ellipse">
              <a:avLst/>
            </a:prstGeom>
            <a:solidFill>
              <a:srgbClr val="4A7EBB"/>
            </a:solidFill>
            <a:ln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0603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1C3E6B-2150-4C18-BC72-A9ED90D5F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</a:t>
            </a:r>
            <a:r>
              <a:rPr lang="en-GB" dirty="0"/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Down, up, down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70054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36036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2018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68000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78828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3788282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ball is not accelerating.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44570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44337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ball is accelerating in an upwards direction.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10551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10318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ball is accelerating in a downwards direction.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76533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76300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At its maximum height its acceleration is zero.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0054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36036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2018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67760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20406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3661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83661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83661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83661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48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809E8D2D-B1EC-452D-8725-6EC403118221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50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233394"/>
            <a:ext cx="5170203" cy="421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4052A10B-F216-46F0-B06D-0703C80B57C9}"/>
              </a:ext>
            </a:extLst>
          </p:cNvPr>
          <p:cNvSpPr txBox="1">
            <a:spLocks/>
          </p:cNvSpPr>
          <p:nvPr/>
        </p:nvSpPr>
        <p:spPr>
          <a:xfrm>
            <a:off x="457199" y="863125"/>
            <a:ext cx="4865759" cy="2208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/>
            <a:r>
              <a:rPr lang="en-US" b="1" dirty="0">
                <a:effectLst/>
                <a:cs typeface="Arial" panose="020B0604020202020204" pitchFamily="34" charset="0"/>
              </a:rPr>
              <a:t>2.</a:t>
            </a:r>
            <a:r>
              <a:rPr lang="en-US" dirty="0">
                <a:effectLst/>
                <a:cs typeface="Arial" panose="020B0604020202020204" pitchFamily="34" charset="0"/>
              </a:rPr>
              <a:t>	Isaac throws a ball up.</a:t>
            </a:r>
          </a:p>
          <a:p>
            <a:pPr marL="358775" indent="-358775"/>
            <a:r>
              <a:rPr lang="en-US" dirty="0">
                <a:effectLst/>
                <a:cs typeface="Arial" panose="020B0604020202020204" pitchFamily="34" charset="0"/>
              </a:rPr>
              <a:t>	The ball is shown at equal intervals of time.</a:t>
            </a:r>
          </a:p>
          <a:p>
            <a:pPr marL="358775" indent="-358775">
              <a:spcAft>
                <a:spcPts val="1200"/>
              </a:spcAft>
            </a:pPr>
            <a:r>
              <a:rPr lang="en-US" dirty="0">
                <a:cs typeface="Arial" panose="020B0604020202020204" pitchFamily="34" charset="0"/>
              </a:rPr>
              <a:t>	Its maximum height is at X.</a:t>
            </a:r>
            <a:endParaRPr lang="en-US" dirty="0">
              <a:effectLst/>
              <a:cs typeface="Arial" panose="020B0604020202020204" pitchFamily="34" charset="0"/>
            </a:endParaRPr>
          </a:p>
          <a:p>
            <a:pPr marL="358775" indent="-358775"/>
            <a:r>
              <a:rPr lang="en-US" dirty="0">
                <a:cs typeface="Arial" panose="020B0604020202020204" pitchFamily="34" charset="0"/>
              </a:rPr>
              <a:t>	What happens to the ball as it rises?</a:t>
            </a:r>
            <a:endParaRPr lang="en-US" dirty="0">
              <a:effectLst/>
              <a:cs typeface="Arial" panose="020B0604020202020204" pitchFamily="34" charset="0"/>
            </a:endParaRPr>
          </a:p>
          <a:p>
            <a:pPr marL="358775" indent="-358775"/>
            <a:endParaRPr lang="en-US" dirty="0">
              <a:cs typeface="Arial" panose="020B0604020202020204" pitchFamily="34" charset="0"/>
            </a:endParaRPr>
          </a:p>
          <a:p>
            <a:pPr marL="358775" indent="-358775"/>
            <a:endParaRPr lang="en-US" dirty="0">
              <a:effectLst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F612DC1-409E-45C3-8007-BBD72B2DB2A0}"/>
              </a:ext>
            </a:extLst>
          </p:cNvPr>
          <p:cNvGrpSpPr/>
          <p:nvPr/>
        </p:nvGrpSpPr>
        <p:grpSpPr>
          <a:xfrm>
            <a:off x="5593207" y="763781"/>
            <a:ext cx="889647" cy="2892900"/>
            <a:chOff x="5593207" y="763781"/>
            <a:chExt cx="889647" cy="28929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B48AA203-7D67-4413-A1B3-F3B6D3B8438B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230"/>
            <a:stretch/>
          </p:blipFill>
          <p:spPr bwMode="auto">
            <a:xfrm>
              <a:off x="5593207" y="763781"/>
              <a:ext cx="889647" cy="28929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B5BA648C-0BE7-4935-8AD2-FD1A96D2E620}"/>
                </a:ext>
              </a:extLst>
            </p:cNvPr>
            <p:cNvSpPr/>
            <p:nvPr/>
          </p:nvSpPr>
          <p:spPr>
            <a:xfrm>
              <a:off x="5656637" y="1741233"/>
              <a:ext cx="220288" cy="344741"/>
            </a:xfrm>
            <a:prstGeom prst="ellipse">
              <a:avLst/>
            </a:prstGeom>
            <a:solidFill>
              <a:srgbClr val="4A7EBB"/>
            </a:solidFill>
            <a:ln>
              <a:solidFill>
                <a:srgbClr val="4A7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01301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BDC794C-3D10-4852-B519-28B3F24FE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Going in the right direction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507288" cy="792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Aft>
                <a:spcPts val="900"/>
              </a:spcAft>
            </a:pPr>
            <a:r>
              <a:rPr lang="en-US" sz="1800" b="1" dirty="0">
                <a:effectLst/>
                <a:cs typeface="Arial" panose="020B0604020202020204" pitchFamily="34" charset="0"/>
              </a:rPr>
              <a:t>1.</a:t>
            </a:r>
            <a:r>
              <a:rPr lang="en-US" sz="1800" dirty="0">
                <a:effectLst/>
                <a:cs typeface="Arial" panose="020B0604020202020204" pitchFamily="34" charset="0"/>
              </a:rPr>
              <a:t>	Which statement best describes the </a:t>
            </a:r>
            <a:r>
              <a:rPr lang="en-US" sz="1800" b="1" dirty="0">
                <a:effectLst/>
                <a:cs typeface="Arial" panose="020B0604020202020204" pitchFamily="34" charset="0"/>
              </a:rPr>
              <a:t>acceleration</a:t>
            </a:r>
            <a:r>
              <a:rPr lang="en-US" sz="1800" dirty="0">
                <a:effectLst/>
                <a:cs typeface="Arial" panose="020B0604020202020204" pitchFamily="34" charset="0"/>
              </a:rPr>
              <a:t> of the racing car?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2D158-2A0D-4FBF-892F-3FE6EF9C7D24}"/>
              </a:ext>
            </a:extLst>
          </p:cNvPr>
          <p:cNvSpPr/>
          <p:nvPr/>
        </p:nvSpPr>
        <p:spPr>
          <a:xfrm>
            <a:off x="383333" y="325363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70550-7A8E-4CC9-95A7-F7D1949B5A9D}"/>
              </a:ext>
            </a:extLst>
          </p:cNvPr>
          <p:cNvSpPr/>
          <p:nvPr/>
        </p:nvSpPr>
        <p:spPr>
          <a:xfrm>
            <a:off x="383333" y="387178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3F358-2F2B-43D9-9EC2-3B22771D0C6A}"/>
              </a:ext>
            </a:extLst>
          </p:cNvPr>
          <p:cNvSpPr/>
          <p:nvPr/>
        </p:nvSpPr>
        <p:spPr>
          <a:xfrm>
            <a:off x="383333" y="44848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B522CD-0BB1-4BF4-96B8-D707266F13DF}"/>
              </a:ext>
            </a:extLst>
          </p:cNvPr>
          <p:cNvSpPr/>
          <p:nvPr/>
        </p:nvSpPr>
        <p:spPr>
          <a:xfrm>
            <a:off x="383333" y="511035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53A1A-8FB6-4E9C-B1FF-90C7E96F9B3D}"/>
              </a:ext>
            </a:extLst>
          </p:cNvPr>
          <p:cNvSpPr txBox="1"/>
          <p:nvPr/>
        </p:nvSpPr>
        <p:spPr>
          <a:xfrm>
            <a:off x="457200" y="331977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84EBD-0A8C-4024-9D15-1CDAADCAD422}"/>
              </a:ext>
            </a:extLst>
          </p:cNvPr>
          <p:cNvSpPr txBox="1"/>
          <p:nvPr/>
        </p:nvSpPr>
        <p:spPr>
          <a:xfrm>
            <a:off x="457200" y="395718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05BE7-9AA7-4FF6-AFB8-9A8A6D375CD0}"/>
              </a:ext>
            </a:extLst>
          </p:cNvPr>
          <p:cNvSpPr txBox="1"/>
          <p:nvPr/>
        </p:nvSpPr>
        <p:spPr>
          <a:xfrm>
            <a:off x="457200" y="458277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669016-A511-4C34-93F6-91DA9FA08E8A}"/>
              </a:ext>
            </a:extLst>
          </p:cNvPr>
          <p:cNvSpPr txBox="1"/>
          <p:nvPr/>
        </p:nvSpPr>
        <p:spPr>
          <a:xfrm>
            <a:off x="457200" y="520828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73A47D-8182-48BF-ACF8-369F11B2A591}"/>
              </a:ext>
            </a:extLst>
          </p:cNvPr>
          <p:cNvSpPr txBox="1"/>
          <p:nvPr/>
        </p:nvSpPr>
        <p:spPr>
          <a:xfrm>
            <a:off x="923026" y="33238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racing car is accelerating to the right.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A0E51D-6291-4DFA-A500-EAE159F9DEA1}"/>
              </a:ext>
            </a:extLst>
          </p:cNvPr>
          <p:cNvSpPr txBox="1"/>
          <p:nvPr/>
        </p:nvSpPr>
        <p:spPr>
          <a:xfrm>
            <a:off x="923026" y="396316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racing car is accelerating to the left.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CA930-B9DF-48DE-8DA0-A70046BC0F9F}"/>
              </a:ext>
            </a:extLst>
          </p:cNvPr>
          <p:cNvSpPr txBox="1"/>
          <p:nvPr/>
        </p:nvSpPr>
        <p:spPr>
          <a:xfrm>
            <a:off x="923026" y="45702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racing car is not accelerating.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1CE5B3-67C1-42B8-8405-458AD8CC2BA6}"/>
              </a:ext>
            </a:extLst>
          </p:cNvPr>
          <p:cNvSpPr txBox="1"/>
          <p:nvPr/>
        </p:nvSpPr>
        <p:spPr>
          <a:xfrm>
            <a:off x="923026" y="520093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racing car might not be accelerating, or it might be accelerating to the right.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19656A-4054-4D4B-894D-FD67EDA838CD}"/>
              </a:ext>
            </a:extLst>
          </p:cNvPr>
          <p:cNvSpPr/>
          <p:nvPr/>
        </p:nvSpPr>
        <p:spPr>
          <a:xfrm>
            <a:off x="383333" y="573586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8D4F50-28CA-4E2F-A369-EEA06D78D845}"/>
              </a:ext>
            </a:extLst>
          </p:cNvPr>
          <p:cNvSpPr txBox="1"/>
          <p:nvPr/>
        </p:nvSpPr>
        <p:spPr>
          <a:xfrm>
            <a:off x="457200" y="58337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DF0979-0D82-4E83-8F36-DB947CDD22EA}"/>
              </a:ext>
            </a:extLst>
          </p:cNvPr>
          <p:cNvSpPr txBox="1"/>
          <p:nvPr/>
        </p:nvSpPr>
        <p:spPr>
          <a:xfrm>
            <a:off x="923026" y="582644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racing car might not be accelerating, or it might be accelerating to the right or to the left.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A88852-B00B-442A-8FC9-31F6691C6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044" y="1655776"/>
            <a:ext cx="6907367" cy="8596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D3D099-7F4B-4C44-8A27-52D322F0E46E}"/>
              </a:ext>
            </a:extLst>
          </p:cNvPr>
          <p:cNvSpPr txBox="1"/>
          <p:nvPr/>
        </p:nvSpPr>
        <p:spPr>
          <a:xfrm>
            <a:off x="1195754" y="2640505"/>
            <a:ext cx="6762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car is moving quickly to the right.</a:t>
            </a:r>
          </a:p>
        </p:txBody>
      </p:sp>
    </p:spTree>
    <p:extLst>
      <p:ext uri="{BB962C8B-B14F-4D97-AF65-F5344CB8AC3E}">
        <p14:creationId xmlns:p14="http://schemas.microsoft.com/office/powerpoint/2010/main" val="3080507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36A216B4-7BE4-4EBE-83FA-BFE1B2898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Going in the right direction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506072" cy="983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spcAft>
                <a:spcPts val="1200"/>
              </a:spcAft>
            </a:pPr>
            <a:r>
              <a:rPr lang="en-GB" sz="1800" b="1" dirty="0">
                <a:effectLst/>
                <a:cs typeface="Arial" panose="020B0604020202020204" pitchFamily="34" charset="0"/>
              </a:rPr>
              <a:t>2.</a:t>
            </a:r>
            <a:r>
              <a:rPr lang="en-GB" sz="1800" dirty="0">
                <a:effectLst/>
                <a:cs typeface="Arial" panose="020B0604020202020204" pitchFamily="34" charset="0"/>
              </a:rPr>
              <a:t>	Which statement best describes the </a:t>
            </a:r>
            <a:r>
              <a:rPr lang="en-GB" sz="1800" b="1" dirty="0">
                <a:effectLst/>
                <a:cs typeface="Arial" panose="020B0604020202020204" pitchFamily="34" charset="0"/>
              </a:rPr>
              <a:t>motion</a:t>
            </a:r>
            <a:r>
              <a:rPr lang="en-GB" sz="1800" dirty="0">
                <a:effectLst/>
                <a:cs typeface="Arial" panose="020B0604020202020204" pitchFamily="34" charset="0"/>
              </a:rPr>
              <a:t> of the lift?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2D158-2A0D-4FBF-892F-3FE6EF9C7D24}"/>
              </a:ext>
            </a:extLst>
          </p:cNvPr>
          <p:cNvSpPr/>
          <p:nvPr/>
        </p:nvSpPr>
        <p:spPr>
          <a:xfrm>
            <a:off x="383333" y="325363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70550-7A8E-4CC9-95A7-F7D1949B5A9D}"/>
              </a:ext>
            </a:extLst>
          </p:cNvPr>
          <p:cNvSpPr/>
          <p:nvPr/>
        </p:nvSpPr>
        <p:spPr>
          <a:xfrm>
            <a:off x="383333" y="387178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3F358-2F2B-43D9-9EC2-3B22771D0C6A}"/>
              </a:ext>
            </a:extLst>
          </p:cNvPr>
          <p:cNvSpPr/>
          <p:nvPr/>
        </p:nvSpPr>
        <p:spPr>
          <a:xfrm>
            <a:off x="383333" y="44848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B522CD-0BB1-4BF4-96B8-D707266F13DF}"/>
              </a:ext>
            </a:extLst>
          </p:cNvPr>
          <p:cNvSpPr/>
          <p:nvPr/>
        </p:nvSpPr>
        <p:spPr>
          <a:xfrm>
            <a:off x="383333" y="511035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53A1A-8FB6-4E9C-B1FF-90C7E96F9B3D}"/>
              </a:ext>
            </a:extLst>
          </p:cNvPr>
          <p:cNvSpPr txBox="1"/>
          <p:nvPr/>
        </p:nvSpPr>
        <p:spPr>
          <a:xfrm>
            <a:off x="457200" y="331977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84EBD-0A8C-4024-9D15-1CDAADCAD422}"/>
              </a:ext>
            </a:extLst>
          </p:cNvPr>
          <p:cNvSpPr txBox="1"/>
          <p:nvPr/>
        </p:nvSpPr>
        <p:spPr>
          <a:xfrm>
            <a:off x="457200" y="395718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05BE7-9AA7-4FF6-AFB8-9A8A6D375CD0}"/>
              </a:ext>
            </a:extLst>
          </p:cNvPr>
          <p:cNvSpPr txBox="1"/>
          <p:nvPr/>
        </p:nvSpPr>
        <p:spPr>
          <a:xfrm>
            <a:off x="457200" y="458277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669016-A511-4C34-93F6-91DA9FA08E8A}"/>
              </a:ext>
            </a:extLst>
          </p:cNvPr>
          <p:cNvSpPr txBox="1"/>
          <p:nvPr/>
        </p:nvSpPr>
        <p:spPr>
          <a:xfrm>
            <a:off x="457200" y="520828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73A47D-8182-48BF-ACF8-369F11B2A591}"/>
              </a:ext>
            </a:extLst>
          </p:cNvPr>
          <p:cNvSpPr txBox="1"/>
          <p:nvPr/>
        </p:nvSpPr>
        <p:spPr>
          <a:xfrm>
            <a:off x="923026" y="33238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lift is moving upwards.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A0E51D-6291-4DFA-A500-EAE159F9DEA1}"/>
              </a:ext>
            </a:extLst>
          </p:cNvPr>
          <p:cNvSpPr txBox="1"/>
          <p:nvPr/>
        </p:nvSpPr>
        <p:spPr>
          <a:xfrm>
            <a:off x="923026" y="396316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lift is moving downwards.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CA930-B9DF-48DE-8DA0-A70046BC0F9F}"/>
              </a:ext>
            </a:extLst>
          </p:cNvPr>
          <p:cNvSpPr txBox="1"/>
          <p:nvPr/>
        </p:nvSpPr>
        <p:spPr>
          <a:xfrm>
            <a:off x="923026" y="45702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lift is not moving.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1CE5B3-67C1-42B8-8405-458AD8CC2BA6}"/>
              </a:ext>
            </a:extLst>
          </p:cNvPr>
          <p:cNvSpPr txBox="1"/>
          <p:nvPr/>
        </p:nvSpPr>
        <p:spPr>
          <a:xfrm>
            <a:off x="923026" y="520093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lift might not be moving, or it might be moving upwards.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19656A-4054-4D4B-894D-FD67EDA838CD}"/>
              </a:ext>
            </a:extLst>
          </p:cNvPr>
          <p:cNvSpPr/>
          <p:nvPr/>
        </p:nvSpPr>
        <p:spPr>
          <a:xfrm>
            <a:off x="383333" y="573586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8D4F50-28CA-4E2F-A369-EEA06D78D845}"/>
              </a:ext>
            </a:extLst>
          </p:cNvPr>
          <p:cNvSpPr txBox="1"/>
          <p:nvPr/>
        </p:nvSpPr>
        <p:spPr>
          <a:xfrm>
            <a:off x="457200" y="58337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DF0979-0D82-4E83-8F36-DB947CDD22EA}"/>
              </a:ext>
            </a:extLst>
          </p:cNvPr>
          <p:cNvSpPr txBox="1"/>
          <p:nvPr/>
        </p:nvSpPr>
        <p:spPr>
          <a:xfrm>
            <a:off x="923026" y="582644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lift might not be moving, or it might be moving upwards or downwards.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0AE39B-8FCD-4004-A1A5-B67693BB7351}"/>
              </a:ext>
            </a:extLst>
          </p:cNvPr>
          <p:cNvGrpSpPr/>
          <p:nvPr/>
        </p:nvGrpSpPr>
        <p:grpSpPr>
          <a:xfrm>
            <a:off x="5412744" y="811287"/>
            <a:ext cx="1289050" cy="2298074"/>
            <a:chOff x="5342333" y="878519"/>
            <a:chExt cx="1289050" cy="2298074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3887E95-5A9B-4B2B-8C9C-3C5C68E62AA1}"/>
                </a:ext>
              </a:extLst>
            </p:cNvPr>
            <p:cNvSpPr/>
            <p:nvPr/>
          </p:nvSpPr>
          <p:spPr>
            <a:xfrm>
              <a:off x="5342333" y="894868"/>
              <a:ext cx="1289050" cy="2267214"/>
            </a:xfrm>
            <a:custGeom>
              <a:avLst/>
              <a:gdLst>
                <a:gd name="connsiteX0" fmla="*/ 90289 w 1289050"/>
                <a:gd name="connsiteY0" fmla="*/ 694368 h 2305105"/>
                <a:gd name="connsiteX1" fmla="*/ 90289 w 1289050"/>
                <a:gd name="connsiteY1" fmla="*/ 1944490 h 2305105"/>
                <a:gd name="connsiteX2" fmla="*/ 1198760 w 1289050"/>
                <a:gd name="connsiteY2" fmla="*/ 1944490 h 2305105"/>
                <a:gd name="connsiteX3" fmla="*/ 1198760 w 1289050"/>
                <a:gd name="connsiteY3" fmla="*/ 694368 h 2305105"/>
                <a:gd name="connsiteX4" fmla="*/ 0 w 1289050"/>
                <a:gd name="connsiteY4" fmla="*/ 0 h 2305105"/>
                <a:gd name="connsiteX5" fmla="*/ 1289050 w 1289050"/>
                <a:gd name="connsiteY5" fmla="*/ 0 h 2305105"/>
                <a:gd name="connsiteX6" fmla="*/ 1289050 w 1289050"/>
                <a:gd name="connsiteY6" fmla="*/ 2305105 h 2305105"/>
                <a:gd name="connsiteX7" fmla="*/ 0 w 1289050"/>
                <a:gd name="connsiteY7" fmla="*/ 2305105 h 230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9050" h="2305105">
                  <a:moveTo>
                    <a:pt x="90289" y="694368"/>
                  </a:moveTo>
                  <a:lnTo>
                    <a:pt x="90289" y="1944490"/>
                  </a:lnTo>
                  <a:lnTo>
                    <a:pt x="1198760" y="1944490"/>
                  </a:lnTo>
                  <a:lnTo>
                    <a:pt x="1198760" y="694368"/>
                  </a:lnTo>
                  <a:close/>
                  <a:moveTo>
                    <a:pt x="0" y="0"/>
                  </a:moveTo>
                  <a:lnTo>
                    <a:pt x="1289050" y="0"/>
                  </a:lnTo>
                  <a:lnTo>
                    <a:pt x="1289050" y="2305105"/>
                  </a:lnTo>
                  <a:lnTo>
                    <a:pt x="0" y="230510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6596507-0BB9-4CC2-B7BF-335CF67BE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05099" y="1577019"/>
              <a:ext cx="1163517" cy="1250122"/>
            </a:xfrm>
            <a:prstGeom prst="rect">
              <a:avLst/>
            </a:prstGeom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6F8DD44-993E-4520-B802-0A169002B80E}"/>
                </a:ext>
              </a:extLst>
            </p:cNvPr>
            <p:cNvGrpSpPr/>
            <p:nvPr/>
          </p:nvGrpSpPr>
          <p:grpSpPr>
            <a:xfrm>
              <a:off x="5344537" y="878519"/>
              <a:ext cx="1284643" cy="2298074"/>
              <a:chOff x="5054321" y="863126"/>
              <a:chExt cx="1284643" cy="2298074"/>
            </a:xfrm>
          </p:grpSpPr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6441A8BB-3C90-426D-A907-79A17787AA31}"/>
                  </a:ext>
                </a:extLst>
              </p:cNvPr>
              <p:cNvCxnSpPr/>
              <p:nvPr/>
            </p:nvCxnSpPr>
            <p:spPr>
              <a:xfrm>
                <a:off x="5054321" y="863126"/>
                <a:ext cx="0" cy="2298074"/>
              </a:xfrm>
              <a:prstGeom prst="line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7DB25AD-DF87-440F-B960-8526B1CD21E8}"/>
                  </a:ext>
                </a:extLst>
              </p:cNvPr>
              <p:cNvCxnSpPr/>
              <p:nvPr/>
            </p:nvCxnSpPr>
            <p:spPr>
              <a:xfrm>
                <a:off x="6338964" y="863126"/>
                <a:ext cx="0" cy="2298074"/>
              </a:xfrm>
              <a:prstGeom prst="line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Chord 31">
              <a:extLst>
                <a:ext uri="{FF2B5EF4-FFF2-40B4-BE49-F238E27FC236}">
                  <a16:creationId xmlns:a16="http://schemas.microsoft.com/office/drawing/2014/main" id="{61F292B4-4415-4D6F-BD3F-886AFF81B2CC}"/>
                </a:ext>
              </a:extLst>
            </p:cNvPr>
            <p:cNvSpPr/>
            <p:nvPr/>
          </p:nvSpPr>
          <p:spPr>
            <a:xfrm>
              <a:off x="5844632" y="1516694"/>
              <a:ext cx="284453" cy="120650"/>
            </a:xfrm>
            <a:prstGeom prst="chord">
              <a:avLst>
                <a:gd name="adj1" fmla="val 641989"/>
                <a:gd name="adj2" fmla="val 10120863"/>
              </a:avLst>
            </a:prstGeom>
            <a:solidFill>
              <a:srgbClr val="FFFF0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E8CB453-F9C3-4328-89C2-D84DAF3CD031}"/>
              </a:ext>
            </a:extLst>
          </p:cNvPr>
          <p:cNvSpPr txBox="1"/>
          <p:nvPr/>
        </p:nvSpPr>
        <p:spPr>
          <a:xfrm>
            <a:off x="6766910" y="1719087"/>
            <a:ext cx="1463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lift is accelerating upwards</a:t>
            </a:r>
          </a:p>
        </p:txBody>
      </p:sp>
    </p:spTree>
    <p:extLst>
      <p:ext uri="{BB962C8B-B14F-4D97-AF65-F5344CB8AC3E}">
        <p14:creationId xmlns:p14="http://schemas.microsoft.com/office/powerpoint/2010/main" val="1206500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D47D250-1B4E-4F55-8669-3CE3E8376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Going in the right direction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7989134" cy="374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spcAft>
                <a:spcPts val="1200"/>
              </a:spcAft>
            </a:pPr>
            <a:r>
              <a:rPr lang="en-US" sz="1800" b="1" dirty="0">
                <a:effectLst/>
                <a:cs typeface="Arial" panose="020B0604020202020204" pitchFamily="34" charset="0"/>
              </a:rPr>
              <a:t>3.</a:t>
            </a:r>
            <a:r>
              <a:rPr lang="en-US" sz="1800" dirty="0">
                <a:effectLst/>
                <a:cs typeface="Arial" panose="020B0604020202020204" pitchFamily="34" charset="0"/>
              </a:rPr>
              <a:t>	Which statement best describes the </a:t>
            </a:r>
            <a:r>
              <a:rPr lang="en-US" sz="1800" b="1" dirty="0">
                <a:effectLst/>
                <a:cs typeface="Arial" panose="020B0604020202020204" pitchFamily="34" charset="0"/>
              </a:rPr>
              <a:t>acceleration</a:t>
            </a:r>
            <a:r>
              <a:rPr lang="en-US" sz="1800" dirty="0">
                <a:effectLst/>
                <a:cs typeface="Arial" panose="020B0604020202020204" pitchFamily="34" charset="0"/>
              </a:rPr>
              <a:t> of the train?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2D158-2A0D-4FBF-892F-3FE6EF9C7D24}"/>
              </a:ext>
            </a:extLst>
          </p:cNvPr>
          <p:cNvSpPr/>
          <p:nvPr/>
        </p:nvSpPr>
        <p:spPr>
          <a:xfrm>
            <a:off x="383333" y="38632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70550-7A8E-4CC9-95A7-F7D1949B5A9D}"/>
              </a:ext>
            </a:extLst>
          </p:cNvPr>
          <p:cNvSpPr/>
          <p:nvPr/>
        </p:nvSpPr>
        <p:spPr>
          <a:xfrm>
            <a:off x="383333" y="448137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3F358-2F2B-43D9-9EC2-3B22771D0C6A}"/>
              </a:ext>
            </a:extLst>
          </p:cNvPr>
          <p:cNvSpPr/>
          <p:nvPr/>
        </p:nvSpPr>
        <p:spPr>
          <a:xfrm>
            <a:off x="383333" y="509444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B522CD-0BB1-4BF4-96B8-D707266F13DF}"/>
              </a:ext>
            </a:extLst>
          </p:cNvPr>
          <p:cNvSpPr/>
          <p:nvPr/>
        </p:nvSpPr>
        <p:spPr>
          <a:xfrm>
            <a:off x="383333" y="57199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53A1A-8FB6-4E9C-B1FF-90C7E96F9B3D}"/>
              </a:ext>
            </a:extLst>
          </p:cNvPr>
          <p:cNvSpPr txBox="1"/>
          <p:nvPr/>
        </p:nvSpPr>
        <p:spPr>
          <a:xfrm>
            <a:off x="457200" y="39293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84EBD-0A8C-4024-9D15-1CDAADCAD422}"/>
              </a:ext>
            </a:extLst>
          </p:cNvPr>
          <p:cNvSpPr txBox="1"/>
          <p:nvPr/>
        </p:nvSpPr>
        <p:spPr>
          <a:xfrm>
            <a:off x="457200" y="456678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05BE7-9AA7-4FF6-AFB8-9A8A6D375CD0}"/>
              </a:ext>
            </a:extLst>
          </p:cNvPr>
          <p:cNvSpPr txBox="1"/>
          <p:nvPr/>
        </p:nvSpPr>
        <p:spPr>
          <a:xfrm>
            <a:off x="457200" y="519237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669016-A511-4C34-93F6-91DA9FA08E8A}"/>
              </a:ext>
            </a:extLst>
          </p:cNvPr>
          <p:cNvSpPr txBox="1"/>
          <p:nvPr/>
        </p:nvSpPr>
        <p:spPr>
          <a:xfrm>
            <a:off x="457200" y="581788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73A47D-8182-48BF-ACF8-369F11B2A591}"/>
              </a:ext>
            </a:extLst>
          </p:cNvPr>
          <p:cNvSpPr txBox="1"/>
          <p:nvPr/>
        </p:nvSpPr>
        <p:spPr>
          <a:xfrm>
            <a:off x="923026" y="393344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train is accelerating to the right.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A0E51D-6291-4DFA-A500-EAE159F9DEA1}"/>
              </a:ext>
            </a:extLst>
          </p:cNvPr>
          <p:cNvSpPr txBox="1"/>
          <p:nvPr/>
        </p:nvSpPr>
        <p:spPr>
          <a:xfrm>
            <a:off x="923026" y="45727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train is accelerating to the left.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CA930-B9DF-48DE-8DA0-A70046BC0F9F}"/>
              </a:ext>
            </a:extLst>
          </p:cNvPr>
          <p:cNvSpPr txBox="1"/>
          <p:nvPr/>
        </p:nvSpPr>
        <p:spPr>
          <a:xfrm>
            <a:off x="923026" y="517984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train is not accelerating.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1CE5B3-67C1-42B8-8405-458AD8CC2BA6}"/>
              </a:ext>
            </a:extLst>
          </p:cNvPr>
          <p:cNvSpPr txBox="1"/>
          <p:nvPr/>
        </p:nvSpPr>
        <p:spPr>
          <a:xfrm>
            <a:off x="923026" y="581052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train might not be accelerating, or it might be accelerating to the right or to the left.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C747138-D0DB-4356-B84F-65DBD04B61BC}"/>
              </a:ext>
            </a:extLst>
          </p:cNvPr>
          <p:cNvGrpSpPr/>
          <p:nvPr/>
        </p:nvGrpSpPr>
        <p:grpSpPr>
          <a:xfrm>
            <a:off x="1279561" y="1852370"/>
            <a:ext cx="6584878" cy="1376007"/>
            <a:chOff x="1279561" y="1618761"/>
            <a:chExt cx="6584878" cy="1376007"/>
          </a:xfrm>
        </p:grpSpPr>
        <p:sp>
          <p:nvSpPr>
            <p:cNvPr id="21" name="Text Placeholder 16">
              <a:extLst>
                <a:ext uri="{FF2B5EF4-FFF2-40B4-BE49-F238E27FC236}">
                  <a16:creationId xmlns:a16="http://schemas.microsoft.com/office/drawing/2014/main" id="{F2A8F821-0427-4AEB-9393-C735E78E4F61}"/>
                </a:ext>
              </a:extLst>
            </p:cNvPr>
            <p:cNvSpPr txBox="1">
              <a:spLocks/>
            </p:cNvSpPr>
            <p:nvPr/>
          </p:nvSpPr>
          <p:spPr>
            <a:xfrm>
              <a:off x="1279561" y="2618211"/>
              <a:ext cx="6584878" cy="37655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effectLst/>
                  <a:cs typeface="Arial" panose="020B0604020202020204" pitchFamily="34" charset="0"/>
                </a:rPr>
                <a:t>The train is not moving.</a:t>
              </a:r>
              <a:endParaRPr lang="en-GB" sz="1600" dirty="0">
                <a:effectLst/>
                <a:cs typeface="Arial" panose="020B0604020202020204" pitchFamily="34" charset="0"/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8B25645-E82B-47C4-B5F9-70A689EF9F27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561" y="1618761"/>
              <a:ext cx="6584878" cy="8138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92186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D754A769-4ED9-4270-BC31-81F232E35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Going in the right direction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303466" cy="639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spcAft>
                <a:spcPts val="1200"/>
              </a:spcAft>
            </a:pPr>
            <a:r>
              <a:rPr lang="en-GB" sz="1800" b="1" dirty="0">
                <a:effectLst/>
                <a:cs typeface="Arial" panose="020B0604020202020204" pitchFamily="34" charset="0"/>
              </a:rPr>
              <a:t>4.</a:t>
            </a:r>
            <a:r>
              <a:rPr lang="en-GB" sz="1800" dirty="0">
                <a:effectLst/>
                <a:cs typeface="Arial" panose="020B0604020202020204" pitchFamily="34" charset="0"/>
              </a:rPr>
              <a:t>	Which statement </a:t>
            </a:r>
            <a:r>
              <a:rPr lang="en-GB" sz="1800" i="1" dirty="0">
                <a:effectLst/>
                <a:cs typeface="Arial" panose="020B0604020202020204" pitchFamily="34" charset="0"/>
              </a:rPr>
              <a:t>best</a:t>
            </a:r>
            <a:r>
              <a:rPr lang="en-GB" sz="1800" dirty="0">
                <a:effectLst/>
                <a:cs typeface="Arial" panose="020B0604020202020204" pitchFamily="34" charset="0"/>
              </a:rPr>
              <a:t> describes the </a:t>
            </a:r>
            <a:r>
              <a:rPr lang="en-GB" sz="1800" b="1" dirty="0">
                <a:effectLst/>
                <a:cs typeface="Arial" panose="020B0604020202020204" pitchFamily="34" charset="0"/>
              </a:rPr>
              <a:t>motion</a:t>
            </a:r>
            <a:r>
              <a:rPr lang="en-GB" sz="1800" dirty="0">
                <a:effectLst/>
                <a:cs typeface="Arial" panose="020B0604020202020204" pitchFamily="34" charset="0"/>
              </a:rPr>
              <a:t> of the car?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2D158-2A0D-4FBF-892F-3FE6EF9C7D24}"/>
              </a:ext>
            </a:extLst>
          </p:cNvPr>
          <p:cNvSpPr/>
          <p:nvPr/>
        </p:nvSpPr>
        <p:spPr>
          <a:xfrm>
            <a:off x="383333" y="325363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70550-7A8E-4CC9-95A7-F7D1949B5A9D}"/>
              </a:ext>
            </a:extLst>
          </p:cNvPr>
          <p:cNvSpPr/>
          <p:nvPr/>
        </p:nvSpPr>
        <p:spPr>
          <a:xfrm>
            <a:off x="383333" y="387178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3F358-2F2B-43D9-9EC2-3B22771D0C6A}"/>
              </a:ext>
            </a:extLst>
          </p:cNvPr>
          <p:cNvSpPr/>
          <p:nvPr/>
        </p:nvSpPr>
        <p:spPr>
          <a:xfrm>
            <a:off x="383333" y="448484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B522CD-0BB1-4BF4-96B8-D707266F13DF}"/>
              </a:ext>
            </a:extLst>
          </p:cNvPr>
          <p:cNvSpPr/>
          <p:nvPr/>
        </p:nvSpPr>
        <p:spPr>
          <a:xfrm>
            <a:off x="383333" y="511035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53A1A-8FB6-4E9C-B1FF-90C7E96F9B3D}"/>
              </a:ext>
            </a:extLst>
          </p:cNvPr>
          <p:cNvSpPr txBox="1"/>
          <p:nvPr/>
        </p:nvSpPr>
        <p:spPr>
          <a:xfrm>
            <a:off x="457200" y="331977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884EBD-0A8C-4024-9D15-1CDAADCAD422}"/>
              </a:ext>
            </a:extLst>
          </p:cNvPr>
          <p:cNvSpPr txBox="1"/>
          <p:nvPr/>
        </p:nvSpPr>
        <p:spPr>
          <a:xfrm>
            <a:off x="457200" y="395718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05BE7-9AA7-4FF6-AFB8-9A8A6D375CD0}"/>
              </a:ext>
            </a:extLst>
          </p:cNvPr>
          <p:cNvSpPr txBox="1"/>
          <p:nvPr/>
        </p:nvSpPr>
        <p:spPr>
          <a:xfrm>
            <a:off x="457200" y="458277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669016-A511-4C34-93F6-91DA9FA08E8A}"/>
              </a:ext>
            </a:extLst>
          </p:cNvPr>
          <p:cNvSpPr txBox="1"/>
          <p:nvPr/>
        </p:nvSpPr>
        <p:spPr>
          <a:xfrm>
            <a:off x="457200" y="520828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73A47D-8182-48BF-ACF8-369F11B2A591}"/>
              </a:ext>
            </a:extLst>
          </p:cNvPr>
          <p:cNvSpPr txBox="1"/>
          <p:nvPr/>
        </p:nvSpPr>
        <p:spPr>
          <a:xfrm>
            <a:off x="923026" y="33238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car is moving up the hill.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A0E51D-6291-4DFA-A500-EAE159F9DEA1}"/>
              </a:ext>
            </a:extLst>
          </p:cNvPr>
          <p:cNvSpPr txBox="1"/>
          <p:nvPr/>
        </p:nvSpPr>
        <p:spPr>
          <a:xfrm>
            <a:off x="923026" y="396316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car is moving down the hill.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CA930-B9DF-48DE-8DA0-A70046BC0F9F}"/>
              </a:ext>
            </a:extLst>
          </p:cNvPr>
          <p:cNvSpPr txBox="1"/>
          <p:nvPr/>
        </p:nvSpPr>
        <p:spPr>
          <a:xfrm>
            <a:off x="923026" y="45702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car is not moving.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1CE5B3-67C1-42B8-8405-458AD8CC2BA6}"/>
              </a:ext>
            </a:extLst>
          </p:cNvPr>
          <p:cNvSpPr txBox="1"/>
          <p:nvPr/>
        </p:nvSpPr>
        <p:spPr>
          <a:xfrm>
            <a:off x="923026" y="520093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car might not be moving, or it might be moving up the hill.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19656A-4054-4D4B-894D-FD67EDA838CD}"/>
              </a:ext>
            </a:extLst>
          </p:cNvPr>
          <p:cNvSpPr/>
          <p:nvPr/>
        </p:nvSpPr>
        <p:spPr>
          <a:xfrm>
            <a:off x="383333" y="573586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8D4F50-28CA-4E2F-A369-EEA06D78D845}"/>
              </a:ext>
            </a:extLst>
          </p:cNvPr>
          <p:cNvSpPr txBox="1"/>
          <p:nvPr/>
        </p:nvSpPr>
        <p:spPr>
          <a:xfrm>
            <a:off x="457200" y="58337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DF0979-0D82-4E83-8F36-DB947CDD22EA}"/>
              </a:ext>
            </a:extLst>
          </p:cNvPr>
          <p:cNvSpPr txBox="1"/>
          <p:nvPr/>
        </p:nvSpPr>
        <p:spPr>
          <a:xfrm>
            <a:off x="923026" y="582644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car might not be moving, or it might be moving up or down the hill.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52B8F3EA-4522-43B6-B1D9-9C2529063E8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D958C6-E6F7-4A49-984C-65B81A5687CD}"/>
              </a:ext>
            </a:extLst>
          </p:cNvPr>
          <p:cNvGrpSpPr/>
          <p:nvPr/>
        </p:nvGrpSpPr>
        <p:grpSpPr>
          <a:xfrm>
            <a:off x="1987090" y="1503123"/>
            <a:ext cx="5599880" cy="1433290"/>
            <a:chOff x="1752820" y="1520435"/>
            <a:chExt cx="5599880" cy="14332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386F7B2-922B-4BD7-B5B9-86D03D80D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52820" y="1624708"/>
              <a:ext cx="4899748" cy="1329017"/>
            </a:xfrm>
            <a:prstGeom prst="rect">
              <a:avLst/>
            </a:prstGeom>
          </p:spPr>
        </p:pic>
        <p:sp>
          <p:nvSpPr>
            <p:cNvPr id="21" name="Text Placeholder 16">
              <a:extLst>
                <a:ext uri="{FF2B5EF4-FFF2-40B4-BE49-F238E27FC236}">
                  <a16:creationId xmlns:a16="http://schemas.microsoft.com/office/drawing/2014/main" id="{F2A8F821-0427-4AEB-9393-C735E78E4F61}"/>
                </a:ext>
              </a:extLst>
            </p:cNvPr>
            <p:cNvSpPr txBox="1">
              <a:spLocks/>
            </p:cNvSpPr>
            <p:nvPr/>
          </p:nvSpPr>
          <p:spPr>
            <a:xfrm>
              <a:off x="4608933" y="1520435"/>
              <a:ext cx="2743767" cy="75255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01700" indent="-801688"/>
              <a:r>
                <a:rPr lang="en-US" sz="1600" dirty="0">
                  <a:cs typeface="Arial" panose="020B0604020202020204" pitchFamily="34" charset="0"/>
                </a:rPr>
                <a:t>The </a:t>
              </a:r>
              <a:r>
                <a:rPr lang="en-US" sz="1600" dirty="0">
                  <a:effectLst/>
                  <a:cs typeface="Arial" panose="020B0604020202020204" pitchFamily="34" charset="0"/>
                </a:rPr>
                <a:t>car is accelerating up the hill.</a:t>
              </a:r>
              <a:endParaRPr lang="en-GB" sz="1600" dirty="0">
                <a:effectLst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1350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arrangements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63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Acceleration is the rate of change of velocity.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can be calculated using the equation: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0B7128B-52A6-49BD-A7F1-7E63183A5CE5}"/>
              </a:ext>
            </a:extLst>
          </p:cNvPr>
          <p:cNvGrpSpPr/>
          <p:nvPr/>
        </p:nvGrpSpPr>
        <p:grpSpPr>
          <a:xfrm>
            <a:off x="2333814" y="2091564"/>
            <a:ext cx="6408549" cy="1661993"/>
            <a:chOff x="2107373" y="1671293"/>
            <a:chExt cx="6408549" cy="166199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415EB9-76FF-447B-AE9D-C90D56E21C62}"/>
                </a:ext>
              </a:extLst>
            </p:cNvPr>
            <p:cNvSpPr txBox="1"/>
            <p:nvPr/>
          </p:nvSpPr>
          <p:spPr>
            <a:xfrm>
              <a:off x="5364743" y="1671293"/>
              <a:ext cx="3151179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Final velocity, v (m/s)</a:t>
              </a:r>
            </a:p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Initial velocity, u (m/s)    </a:t>
              </a:r>
            </a:p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Time taken, </a:t>
              </a:r>
              <a:r>
                <a:rPr lang="el-GR" dirty="0">
                  <a:solidFill>
                    <a:schemeClr val="tx2">
                      <a:lumMod val="50000"/>
                    </a:schemeClr>
                  </a:solidFill>
                  <a:ea typeface="Verdana" panose="020B0604030504040204" pitchFamily="34" charset="0"/>
                </a:rPr>
                <a:t>Δ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ea typeface="Verdana" panose="020B0604030504040204" pitchFamily="34" charset="0"/>
                </a:rPr>
                <a:t>t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(s)</a:t>
              </a:r>
            </a:p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Acceleration, a (m/s</a:t>
              </a:r>
              <a:r>
                <a:rPr lang="en-GB" baseline="300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2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)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1D6EBE1-4203-4850-9A5F-885D68A47F86}"/>
                </a:ext>
              </a:extLst>
            </p:cNvPr>
            <p:cNvGrpSpPr/>
            <p:nvPr/>
          </p:nvGrpSpPr>
          <p:grpSpPr>
            <a:xfrm>
              <a:off x="2107373" y="2088519"/>
              <a:ext cx="1452361" cy="827540"/>
              <a:chOff x="3193684" y="1681651"/>
              <a:chExt cx="1457486" cy="82754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AF1A863-14CD-4113-96B6-C1B55F16FC40}"/>
                  </a:ext>
                </a:extLst>
              </p:cNvPr>
              <p:cNvSpPr txBox="1"/>
              <p:nvPr/>
            </p:nvSpPr>
            <p:spPr>
              <a:xfrm>
                <a:off x="3193684" y="1910755"/>
                <a:ext cx="6626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 =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C8037D6-18B6-432A-B11D-5EAA92B65FA2}"/>
                  </a:ext>
                </a:extLst>
              </p:cNvPr>
              <p:cNvSpPr txBox="1"/>
              <p:nvPr/>
            </p:nvSpPr>
            <p:spPr>
              <a:xfrm>
                <a:off x="3856372" y="1681651"/>
                <a:ext cx="7947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 - u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B0B9B05-BFD7-40DF-BED1-A65093B63E75}"/>
                  </a:ext>
                </a:extLst>
              </p:cNvPr>
              <p:cNvSpPr txBox="1"/>
              <p:nvPr/>
            </p:nvSpPr>
            <p:spPr>
              <a:xfrm>
                <a:off x="3856370" y="2139859"/>
                <a:ext cx="794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Δ</a:t>
                </a:r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E1BE28A-9530-4888-AD7C-19ABC54386A3}"/>
                  </a:ext>
                </a:extLst>
              </p:cNvPr>
              <p:cNvCxnSpPr>
                <a:cxnSpLocks/>
                <a:stCxn id="17" idx="3"/>
              </p:cNvCxnSpPr>
              <p:nvPr/>
            </p:nvCxnSpPr>
            <p:spPr>
              <a:xfrm>
                <a:off x="3856375" y="2095421"/>
                <a:ext cx="794795" cy="0"/>
              </a:xfrm>
              <a:prstGeom prst="line">
                <a:avLst/>
              </a:prstGeom>
              <a:ln w="31750">
                <a:solidFill>
                  <a:srgbClr val="9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84AA696-020A-4DE8-95CF-833E3393345B}"/>
                </a:ext>
              </a:extLst>
            </p:cNvPr>
            <p:cNvCxnSpPr/>
            <p:nvPr/>
          </p:nvCxnSpPr>
          <p:spPr>
            <a:xfrm>
              <a:off x="5189073" y="1710289"/>
              <a:ext cx="0" cy="158400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8FDC210D-0D0D-4464-A7E5-3FE4DFDCA445}"/>
              </a:ext>
            </a:extLst>
          </p:cNvPr>
          <p:cNvSpPr/>
          <p:nvPr/>
        </p:nvSpPr>
        <p:spPr>
          <a:xfrm>
            <a:off x="457200" y="4300708"/>
            <a:ext cx="7238995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24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equation can be rearranged to find a velocity or a time.</a:t>
            </a:r>
            <a:endParaRPr lang="en-GB" sz="1600" dirty="0"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630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6DF97B4-4FE4-4EA3-9EFF-99DF67F78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New arrangements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1197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these equations are correct?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594E6517-DEB9-400E-9CC5-37518988A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934" y="795322"/>
            <a:ext cx="1171373" cy="747583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B3E93F51-4F1D-4BDF-96D2-4482790A97FE}"/>
              </a:ext>
            </a:extLst>
          </p:cNvPr>
          <p:cNvGrpSpPr/>
          <p:nvPr/>
        </p:nvGrpSpPr>
        <p:grpSpPr>
          <a:xfrm>
            <a:off x="457199" y="1686448"/>
            <a:ext cx="8285163" cy="3785342"/>
            <a:chOff x="457199" y="1686448"/>
            <a:chExt cx="8285163" cy="3785342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CBE9AC6-ECDE-44A9-AE8A-906AC8E8E8C3}"/>
                </a:ext>
              </a:extLst>
            </p:cNvPr>
            <p:cNvGrpSpPr/>
            <p:nvPr/>
          </p:nvGrpSpPr>
          <p:grpSpPr>
            <a:xfrm>
              <a:off x="457199" y="1686448"/>
              <a:ext cx="8285163" cy="3785342"/>
              <a:chOff x="457200" y="2011997"/>
              <a:chExt cx="8285163" cy="3785342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85B28E4-E287-46D6-B48E-170462102635}"/>
                  </a:ext>
                </a:extLst>
              </p:cNvPr>
              <p:cNvGrpSpPr/>
              <p:nvPr/>
            </p:nvGrpSpPr>
            <p:grpSpPr>
              <a:xfrm>
                <a:off x="457200" y="2011997"/>
                <a:ext cx="8285163" cy="3785342"/>
                <a:chOff x="457200" y="2011997"/>
                <a:chExt cx="8285163" cy="3785342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457200" y="2011997"/>
                  <a:ext cx="8285163" cy="3783930"/>
                  <a:chOff x="1746429" y="2204816"/>
                  <a:chExt cx="5760000" cy="3600000"/>
                </a:xfrm>
              </p:grpSpPr>
              <p:cxnSp>
                <p:nvCxnSpPr>
                  <p:cNvPr id="10" name="Straight Connector 9"/>
                  <p:cNvCxnSpPr/>
                  <p:nvPr userDrawn="1"/>
                </p:nvCxnSpPr>
                <p:spPr>
                  <a:xfrm>
                    <a:off x="4588303" y="2204816"/>
                    <a:ext cx="0" cy="360000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 userDrawn="1"/>
                </p:nvCxnSpPr>
                <p:spPr>
                  <a:xfrm flipH="1">
                    <a:off x="1746429" y="3986272"/>
                    <a:ext cx="5760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Placeholder 17"/>
                <p:cNvSpPr txBox="1">
                  <a:spLocks/>
                </p:cNvSpPr>
                <p:nvPr/>
              </p:nvSpPr>
              <p:spPr>
                <a:xfrm>
                  <a:off x="457200" y="3493291"/>
                  <a:ext cx="4054980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  <a:r>
                    <a:rPr lang="en-US" sz="18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 </a:t>
                  </a:r>
                  <a:endParaRPr lang="en-US" sz="1800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4" name="Text Placeholder 17"/>
                <p:cNvSpPr txBox="1">
                  <a:spLocks/>
                </p:cNvSpPr>
                <p:nvPr/>
              </p:nvSpPr>
              <p:spPr>
                <a:xfrm>
                  <a:off x="4577703" y="3493291"/>
                  <a:ext cx="4051947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  <a:r>
                    <a:rPr lang="en-US" sz="18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 </a:t>
                  </a:r>
                  <a:endParaRPr lang="en-US" sz="1800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Text Placeholder 17"/>
                <p:cNvSpPr txBox="1">
                  <a:spLocks/>
                </p:cNvSpPr>
                <p:nvPr/>
              </p:nvSpPr>
              <p:spPr>
                <a:xfrm>
                  <a:off x="457200" y="5408984"/>
                  <a:ext cx="4054980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r>
                    <a:rPr lang="en-US" sz="18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 </a:t>
                  </a:r>
                  <a:endParaRPr lang="en-US" sz="1800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1" name="Text Placeholder 17"/>
                <p:cNvSpPr txBox="1">
                  <a:spLocks/>
                </p:cNvSpPr>
                <p:nvPr/>
              </p:nvSpPr>
              <p:spPr>
                <a:xfrm>
                  <a:off x="4577703" y="5408984"/>
                  <a:ext cx="4051947" cy="388355"/>
                </a:xfrm>
                <a:prstGeom prst="rect">
                  <a:avLst/>
                </a:prstGeom>
              </p:spPr>
              <p:txBody>
                <a:bodyPr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D</a:t>
                  </a:r>
                  <a:r>
                    <a:rPr lang="en-US" sz="18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 </a:t>
                  </a:r>
                  <a:endParaRPr lang="en-US" sz="1800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804AFD85-3D24-4D29-92DE-2631C046F97F}"/>
                  </a:ext>
                </a:extLst>
              </p:cNvPr>
              <p:cNvGrpSpPr/>
              <p:nvPr/>
            </p:nvGrpSpPr>
            <p:grpSpPr>
              <a:xfrm>
                <a:off x="1480471" y="2597373"/>
                <a:ext cx="1746778" cy="827540"/>
                <a:chOff x="1480471" y="2597373"/>
                <a:chExt cx="1746778" cy="827540"/>
              </a:xfrm>
            </p:grpSpPr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D84CA097-F4E8-4F42-9A60-0A599BF42929}"/>
                    </a:ext>
                  </a:extLst>
                </p:cNvPr>
                <p:cNvSpPr txBox="1"/>
                <p:nvPr/>
              </p:nvSpPr>
              <p:spPr>
                <a:xfrm>
                  <a:off x="1480471" y="2808571"/>
                  <a:ext cx="79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Δ</a:t>
                  </a:r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t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7CFCFBB7-317C-47AC-A1E3-E9C03D043739}"/>
                    </a:ext>
                  </a:extLst>
                </p:cNvPr>
                <p:cNvSpPr txBox="1"/>
                <p:nvPr/>
              </p:nvSpPr>
              <p:spPr>
                <a:xfrm>
                  <a:off x="2435251" y="2597373"/>
                  <a:ext cx="791998" cy="360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v - u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F393260-9187-4DDF-959F-DE263B7C42D4}"/>
                    </a:ext>
                  </a:extLst>
                </p:cNvPr>
                <p:cNvSpPr txBox="1"/>
                <p:nvPr/>
              </p:nvSpPr>
              <p:spPr>
                <a:xfrm>
                  <a:off x="2435251" y="3055581"/>
                  <a:ext cx="7919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</a:p>
              </p:txBody>
            </p: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C6E354B3-4A9C-47F5-A5AC-D538342389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435250" y="2999616"/>
                  <a:ext cx="791994" cy="0"/>
                </a:xfrm>
                <a:prstGeom prst="line">
                  <a:avLst/>
                </a:prstGeom>
                <a:ln w="31750">
                  <a:solidFill>
                    <a:srgbClr val="9A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C11F9CA-EC9F-4C90-ABE1-8EC87DEDB710}"/>
                    </a:ext>
                  </a:extLst>
                </p:cNvPr>
                <p:cNvSpPr txBox="1"/>
                <p:nvPr/>
              </p:nvSpPr>
              <p:spPr>
                <a:xfrm>
                  <a:off x="2042489" y="2810284"/>
                  <a:ext cx="360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=</a:t>
                  </a: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F55651D7-7A7E-4379-BF87-39FFD09FD24F}"/>
                  </a:ext>
                </a:extLst>
              </p:cNvPr>
              <p:cNvGrpSpPr/>
              <p:nvPr/>
            </p:nvGrpSpPr>
            <p:grpSpPr>
              <a:xfrm>
                <a:off x="5405432" y="2807789"/>
                <a:ext cx="2366753" cy="373317"/>
                <a:chOff x="5405432" y="2807789"/>
                <a:chExt cx="2366753" cy="373317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DE93917-45AA-4D28-BB4E-DC1ACC3E6071}"/>
                    </a:ext>
                  </a:extLst>
                </p:cNvPr>
                <p:cNvSpPr txBox="1"/>
                <p:nvPr/>
              </p:nvSpPr>
              <p:spPr>
                <a:xfrm>
                  <a:off x="5405432" y="2807789"/>
                  <a:ext cx="79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v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9B39E7C-5A14-404E-BED2-4401A61BF75C}"/>
                    </a:ext>
                  </a:extLst>
                </p:cNvPr>
                <p:cNvSpPr txBox="1"/>
                <p:nvPr/>
              </p:nvSpPr>
              <p:spPr>
                <a:xfrm>
                  <a:off x="6225060" y="2811774"/>
                  <a:ext cx="15471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Δ</a:t>
                  </a:r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t (a + u)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5884B52-CC05-4AF4-94DD-9FDBEABD89FE}"/>
                    </a:ext>
                  </a:extLst>
                </p:cNvPr>
                <p:cNvSpPr txBox="1"/>
                <p:nvPr/>
              </p:nvSpPr>
              <p:spPr>
                <a:xfrm>
                  <a:off x="5967450" y="2809502"/>
                  <a:ext cx="360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=</a:t>
                  </a: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AC92E64E-6DCE-48CF-918E-4FA458EFCA58}"/>
                  </a:ext>
                </a:extLst>
              </p:cNvPr>
              <p:cNvGrpSpPr/>
              <p:nvPr/>
            </p:nvGrpSpPr>
            <p:grpSpPr>
              <a:xfrm>
                <a:off x="1374546" y="4634866"/>
                <a:ext cx="2109693" cy="373317"/>
                <a:chOff x="1374546" y="4634866"/>
                <a:chExt cx="2109693" cy="373317"/>
              </a:xfrm>
            </p:grpSpPr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A275BBE-496A-4A95-9B1B-340F9E9F213D}"/>
                    </a:ext>
                  </a:extLst>
                </p:cNvPr>
                <p:cNvSpPr txBox="1"/>
                <p:nvPr/>
              </p:nvSpPr>
              <p:spPr>
                <a:xfrm>
                  <a:off x="1374546" y="4634866"/>
                  <a:ext cx="79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u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867A385-E9D7-40F2-9925-7A961BAF14F6}"/>
                    </a:ext>
                  </a:extLst>
                </p:cNvPr>
                <p:cNvSpPr txBox="1"/>
                <p:nvPr/>
              </p:nvSpPr>
              <p:spPr>
                <a:xfrm>
                  <a:off x="2194175" y="4638851"/>
                  <a:ext cx="129006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v - a</a:t>
                  </a:r>
                  <a:r>
                    <a:rPr lang="el-GR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Δ</a:t>
                  </a:r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t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3A57A412-C46D-45D2-802E-32CB2D6CEAA1}"/>
                    </a:ext>
                  </a:extLst>
                </p:cNvPr>
                <p:cNvSpPr txBox="1"/>
                <p:nvPr/>
              </p:nvSpPr>
              <p:spPr>
                <a:xfrm>
                  <a:off x="1936564" y="4636579"/>
                  <a:ext cx="360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=</a:t>
                  </a: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2E49F84-03A0-4667-8CD1-824CCA3E4B7E}"/>
                  </a:ext>
                </a:extLst>
              </p:cNvPr>
              <p:cNvGrpSpPr/>
              <p:nvPr/>
            </p:nvGrpSpPr>
            <p:grpSpPr>
              <a:xfrm>
                <a:off x="5405432" y="4626714"/>
                <a:ext cx="2109693" cy="373317"/>
                <a:chOff x="5405432" y="4626714"/>
                <a:chExt cx="2109693" cy="373317"/>
              </a:xfrm>
            </p:grpSpPr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945BA634-EC06-40B6-8BBB-533AE63FF839}"/>
                    </a:ext>
                  </a:extLst>
                </p:cNvPr>
                <p:cNvSpPr txBox="1"/>
                <p:nvPr/>
              </p:nvSpPr>
              <p:spPr>
                <a:xfrm>
                  <a:off x="5405432" y="4626714"/>
                  <a:ext cx="79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v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23DA211-8FC7-4719-9800-EBC4B5543E80}"/>
                    </a:ext>
                  </a:extLst>
                </p:cNvPr>
                <p:cNvSpPr txBox="1"/>
                <p:nvPr/>
              </p:nvSpPr>
              <p:spPr>
                <a:xfrm>
                  <a:off x="6225061" y="4630699"/>
                  <a:ext cx="129006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 +   u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B369444F-EF63-4993-8E6B-915E42DFEEFF}"/>
                    </a:ext>
                  </a:extLst>
                </p:cNvPr>
                <p:cNvSpPr txBox="1"/>
                <p:nvPr/>
              </p:nvSpPr>
              <p:spPr>
                <a:xfrm>
                  <a:off x="5967450" y="4628427"/>
                  <a:ext cx="360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=</a:t>
                  </a:r>
                </a:p>
              </p:txBody>
            </p:sp>
          </p:grp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016D51A-1DF1-46B2-A69D-30D7DF6BF519}"/>
                </a:ext>
              </a:extLst>
            </p:cNvPr>
            <p:cNvSpPr txBox="1"/>
            <p:nvPr/>
          </p:nvSpPr>
          <p:spPr>
            <a:xfrm>
              <a:off x="6915917" y="4717064"/>
              <a:ext cx="591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Δ</a:t>
              </a:r>
              <a:r>
                <a:rPr lang="en-GB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9AB0936-3AB7-4AA4-82F5-4DDE123B1B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72000" y="4678649"/>
              <a:ext cx="479621" cy="0"/>
            </a:xfrm>
            <a:prstGeom prst="line">
              <a:avLst/>
            </a:prstGeom>
            <a:ln w="31750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BEE23A80-FD89-4F36-816E-EF51A11E1300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367F65-7710-43E7-AD4A-300853A21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64E4C4-DA4B-4AE5-8C99-8B8166333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Faster, slower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164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have set up an experiment to investigate acceleration.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have attached a trolley to two springs so that it goes backwards and forwards.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C4F4BCCE-9539-4737-B26E-CCC7797EA5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65" y="2855274"/>
            <a:ext cx="8103507" cy="118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027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2E2E279E-FCFB-48D8-A97A-D30608D53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Faster, slower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237304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marR="0" lvl="0" indent="-3635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1.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The trolley is moving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to the left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and some students are talking about its motion.</a:t>
            </a:r>
          </a:p>
        </p:txBody>
      </p:sp>
      <p:pic>
        <p:nvPicPr>
          <p:cNvPr id="34" name="Picture 3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D52F360-1C15-44DB-AD09-EA22DC12CB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95" y="1306274"/>
            <a:ext cx="5400000" cy="80999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A3CAAED-5A79-45AF-87B6-22436BB81586}"/>
              </a:ext>
            </a:extLst>
          </p:cNvPr>
          <p:cNvGrpSpPr/>
          <p:nvPr/>
        </p:nvGrpSpPr>
        <p:grpSpPr>
          <a:xfrm>
            <a:off x="672573" y="2500272"/>
            <a:ext cx="7601368" cy="2880442"/>
            <a:chOff x="839958" y="2998219"/>
            <a:chExt cx="7601368" cy="2880442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74DBEBC-7510-4784-AE1D-B5A089B11ED2}"/>
                </a:ext>
              </a:extLst>
            </p:cNvPr>
            <p:cNvGrpSpPr/>
            <p:nvPr/>
          </p:nvGrpSpPr>
          <p:grpSpPr>
            <a:xfrm>
              <a:off x="4244287" y="4519763"/>
              <a:ext cx="939801" cy="807085"/>
              <a:chOff x="98916" y="0"/>
              <a:chExt cx="1119000" cy="1018834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043F5852-8468-4C17-B8F9-5222C95AC6C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0025" y="0"/>
                <a:ext cx="475615" cy="611505"/>
                <a:chOff x="200025" y="0"/>
                <a:chExt cx="527901" cy="688156"/>
              </a:xfrm>
            </p:grpSpPr>
            <p:sp>
              <p:nvSpPr>
                <p:cNvPr id="51" name="Freeform 39">
                  <a:extLst>
                    <a:ext uri="{FF2B5EF4-FFF2-40B4-BE49-F238E27FC236}">
                      <a16:creationId xmlns:a16="http://schemas.microsoft.com/office/drawing/2014/main" id="{3BC09691-F25F-4BDD-B278-39F699F93457}"/>
                    </a:ext>
                  </a:extLst>
                </p:cNvPr>
                <p:cNvSpPr/>
                <p:nvPr/>
              </p:nvSpPr>
              <p:spPr>
                <a:xfrm>
                  <a:off x="200025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F392AC79-CA83-438C-BB96-9CBAD0A70DDA}"/>
                    </a:ext>
                  </a:extLst>
                </p:cNvPr>
                <p:cNvSpPr/>
                <p:nvPr/>
              </p:nvSpPr>
              <p:spPr>
                <a:xfrm>
                  <a:off x="270726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A38BB4B2-CA3E-4E22-BF69-92499470A63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8916" y="407330"/>
                <a:ext cx="475615" cy="611504"/>
                <a:chOff x="109791" y="423764"/>
                <a:chExt cx="527901" cy="688155"/>
              </a:xfrm>
            </p:grpSpPr>
            <p:sp>
              <p:nvSpPr>
                <p:cNvPr id="49" name="Freeform 42">
                  <a:extLst>
                    <a:ext uri="{FF2B5EF4-FFF2-40B4-BE49-F238E27FC236}">
                      <a16:creationId xmlns:a16="http://schemas.microsoft.com/office/drawing/2014/main" id="{CC36B442-42BB-4442-B280-59C3DF590B05}"/>
                    </a:ext>
                  </a:extLst>
                </p:cNvPr>
                <p:cNvSpPr/>
                <p:nvPr/>
              </p:nvSpPr>
              <p:spPr>
                <a:xfrm>
                  <a:off x="109791" y="758401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3F0BEBB5-53F8-422F-84E6-0CF5A201ACF8}"/>
                    </a:ext>
                  </a:extLst>
                </p:cNvPr>
                <p:cNvSpPr/>
                <p:nvPr/>
              </p:nvSpPr>
              <p:spPr>
                <a:xfrm>
                  <a:off x="180492" y="423764"/>
                  <a:ext cx="386498" cy="3865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90292691-C4AC-4599-9E3D-BE266B52F21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38175" y="28575"/>
                <a:ext cx="475615" cy="611505"/>
                <a:chOff x="638175" y="28575"/>
                <a:chExt cx="527901" cy="688156"/>
              </a:xfrm>
            </p:grpSpPr>
            <p:sp>
              <p:nvSpPr>
                <p:cNvPr id="47" name="Freeform 45">
                  <a:extLst>
                    <a:ext uri="{FF2B5EF4-FFF2-40B4-BE49-F238E27FC236}">
                      <a16:creationId xmlns:a16="http://schemas.microsoft.com/office/drawing/2014/main" id="{49DD89D5-4D33-4736-BF6D-431FD9CF1922}"/>
                    </a:ext>
                  </a:extLst>
                </p:cNvPr>
                <p:cNvSpPr/>
                <p:nvPr/>
              </p:nvSpPr>
              <p:spPr>
                <a:xfrm>
                  <a:off x="638175" y="363213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680E3DB1-536C-4438-8B4B-378AC2792E3C}"/>
                    </a:ext>
                  </a:extLst>
                </p:cNvPr>
                <p:cNvSpPr/>
                <p:nvPr/>
              </p:nvSpPr>
              <p:spPr>
                <a:xfrm>
                  <a:off x="708876" y="28575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9A1ACD4-310E-495D-910D-4F18744435E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42301" y="322619"/>
                <a:ext cx="475615" cy="611505"/>
                <a:chOff x="719194" y="317688"/>
                <a:chExt cx="527901" cy="688156"/>
              </a:xfrm>
            </p:grpSpPr>
            <p:sp>
              <p:nvSpPr>
                <p:cNvPr id="45" name="Freeform 48">
                  <a:extLst>
                    <a:ext uri="{FF2B5EF4-FFF2-40B4-BE49-F238E27FC236}">
                      <a16:creationId xmlns:a16="http://schemas.microsoft.com/office/drawing/2014/main" id="{A86C0DA0-1016-44E1-B92B-0F8F9E94A579}"/>
                    </a:ext>
                  </a:extLst>
                </p:cNvPr>
                <p:cNvSpPr/>
                <p:nvPr/>
              </p:nvSpPr>
              <p:spPr>
                <a:xfrm>
                  <a:off x="719194" y="652326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A89367FC-8770-4487-9C80-C33E53409967}"/>
                    </a:ext>
                  </a:extLst>
                </p:cNvPr>
                <p:cNvSpPr/>
                <p:nvPr/>
              </p:nvSpPr>
              <p:spPr>
                <a:xfrm>
                  <a:off x="789894" y="317688"/>
                  <a:ext cx="386500" cy="38649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37" name="Speech Bubble: Rectangle with Corners Rounded 36">
              <a:extLst>
                <a:ext uri="{FF2B5EF4-FFF2-40B4-BE49-F238E27FC236}">
                  <a16:creationId xmlns:a16="http://schemas.microsoft.com/office/drawing/2014/main" id="{120512BF-91CF-4007-BC29-0666806779F8}"/>
                </a:ext>
              </a:extLst>
            </p:cNvPr>
            <p:cNvSpPr/>
            <p:nvPr/>
          </p:nvSpPr>
          <p:spPr>
            <a:xfrm>
              <a:off x="1156982" y="3091008"/>
              <a:ext cx="3172222" cy="1139911"/>
            </a:xfrm>
            <a:prstGeom prst="wedgeRoundRectCallout">
              <a:avLst>
                <a:gd name="adj1" fmla="val 45614"/>
                <a:gd name="adj2" fmla="val 76087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John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The trolley is slowing down.  </a:t>
              </a:r>
            </a:p>
            <a:p>
              <a:pPr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 can’t be accelerating.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Speech Bubble: Rectangle with Corners Rounded 37">
              <a:extLst>
                <a:ext uri="{FF2B5EF4-FFF2-40B4-BE49-F238E27FC236}">
                  <a16:creationId xmlns:a16="http://schemas.microsoft.com/office/drawing/2014/main" id="{C8C36DF2-AC47-451D-BEEC-3B33D1021663}"/>
                </a:ext>
              </a:extLst>
            </p:cNvPr>
            <p:cNvSpPr/>
            <p:nvPr/>
          </p:nvSpPr>
          <p:spPr>
            <a:xfrm>
              <a:off x="4838136" y="2998219"/>
              <a:ext cx="3603190" cy="1103576"/>
            </a:xfrm>
            <a:prstGeom prst="wedgeRoundRectCallout">
              <a:avLst>
                <a:gd name="adj1" fmla="val -43133"/>
                <a:gd name="adj2" fmla="val 83030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Susan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The trolley is accelerating because its speed is changing.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Speech Bubble: Rectangle with Corners Rounded 38">
              <a:extLst>
                <a:ext uri="{FF2B5EF4-FFF2-40B4-BE49-F238E27FC236}">
                  <a16:creationId xmlns:a16="http://schemas.microsoft.com/office/drawing/2014/main" id="{14CA4540-2BE7-4D90-A1EB-101B26357BB3}"/>
                </a:ext>
              </a:extLst>
            </p:cNvPr>
            <p:cNvSpPr/>
            <p:nvPr/>
          </p:nvSpPr>
          <p:spPr>
            <a:xfrm>
              <a:off x="839958" y="4666762"/>
              <a:ext cx="2647620" cy="1139910"/>
            </a:xfrm>
            <a:prstGeom prst="wedgeRoundRectCallout">
              <a:avLst>
                <a:gd name="adj1" fmla="val 74002"/>
                <a:gd name="adj2" fmla="val -24734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Ruby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The direction of the acceleration is to the right.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Speech Bubble: Rectangle with Corners Rounded 39">
              <a:extLst>
                <a:ext uri="{FF2B5EF4-FFF2-40B4-BE49-F238E27FC236}">
                  <a16:creationId xmlns:a16="http://schemas.microsoft.com/office/drawing/2014/main" id="{4A337C7C-30B4-4FEF-BB53-F9335AB3919B}"/>
                </a:ext>
              </a:extLst>
            </p:cNvPr>
            <p:cNvSpPr/>
            <p:nvPr/>
          </p:nvSpPr>
          <p:spPr>
            <a:xfrm>
              <a:off x="5670967" y="4640827"/>
              <a:ext cx="2757753" cy="1237834"/>
            </a:xfrm>
            <a:prstGeom prst="wedgeRoundRectCallout">
              <a:avLst>
                <a:gd name="adj1" fmla="val -65679"/>
                <a:gd name="adj2" fmla="val -28402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William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The slower the trolley goes, the smaller its acceleration is.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7800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64E4C4-DA4B-4AE5-8C99-8B8166333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Going faster?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42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picture shows two cars at three different times.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times are equally spaced.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red car </a:t>
            </a:r>
            <a:r>
              <a:rPr lang="en-US" dirty="0"/>
              <a:t>catches up and overtakes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blue car.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D788000-5D92-4F25-8431-1076DB6C8D1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35" y="2537559"/>
            <a:ext cx="7337547" cy="181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98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00E791C-CA9F-4DF2-963A-652E03DA0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Faster, slower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8528865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442383"/>
            <a:ext cx="8748828" cy="16943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the acceleration of the trolley?</a:t>
            </a:r>
          </a:p>
          <a:p>
            <a:pPr lvl="1">
              <a:spcAft>
                <a:spcPts val="6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the acceleration of the trolley? </a:t>
            </a:r>
          </a:p>
          <a:p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would you say to help them understand?</a:t>
            </a:r>
            <a:endParaRPr lang="en-GB" sz="14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BFF40D-8C2B-4B9C-A2F6-F62F9B1F9D9F}"/>
              </a:ext>
            </a:extLst>
          </p:cNvPr>
          <p:cNvGrpSpPr/>
          <p:nvPr/>
        </p:nvGrpSpPr>
        <p:grpSpPr>
          <a:xfrm>
            <a:off x="4213636" y="2796882"/>
            <a:ext cx="863848" cy="698999"/>
            <a:chOff x="98916" y="0"/>
            <a:chExt cx="1119000" cy="101883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2FAFDFA-92D6-47A4-88C1-B891AD4698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0025" y="0"/>
              <a:ext cx="475615" cy="611505"/>
              <a:chOff x="200025" y="0"/>
              <a:chExt cx="527901" cy="688156"/>
            </a:xfrm>
          </p:grpSpPr>
          <p:sp>
            <p:nvSpPr>
              <p:cNvPr id="72" name="Freeform 39">
                <a:extLst>
                  <a:ext uri="{FF2B5EF4-FFF2-40B4-BE49-F238E27FC236}">
                    <a16:creationId xmlns:a16="http://schemas.microsoft.com/office/drawing/2014/main" id="{C75F96A2-BE90-4D53-A70F-DB9F055D2BD2}"/>
                  </a:ext>
                </a:extLst>
              </p:cNvPr>
              <p:cNvSpPr/>
              <p:nvPr/>
            </p:nvSpPr>
            <p:spPr>
              <a:xfrm>
                <a:off x="200025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5513173-E188-4755-9DB4-D51725CA1D5C}"/>
                  </a:ext>
                </a:extLst>
              </p:cNvPr>
              <p:cNvSpPr/>
              <p:nvPr/>
            </p:nvSpPr>
            <p:spPr>
              <a:xfrm>
                <a:off x="270726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3E5CF9F-D89F-46D8-98BC-86C2DAF575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916" y="407330"/>
              <a:ext cx="475615" cy="611504"/>
              <a:chOff x="109791" y="423764"/>
              <a:chExt cx="527901" cy="688155"/>
            </a:xfrm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05C4008B-846E-4E18-A0A4-82479155FCB9}"/>
                  </a:ext>
                </a:extLst>
              </p:cNvPr>
              <p:cNvSpPr/>
              <p:nvPr/>
            </p:nvSpPr>
            <p:spPr>
              <a:xfrm>
                <a:off x="109791" y="758401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96E9F1B-D52C-4C78-8BB7-B50F4BAFFA90}"/>
                  </a:ext>
                </a:extLst>
              </p:cNvPr>
              <p:cNvSpPr/>
              <p:nvPr/>
            </p:nvSpPr>
            <p:spPr>
              <a:xfrm>
                <a:off x="180492" y="423764"/>
                <a:ext cx="386498" cy="3865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7D20C5-E8DA-4061-B5EE-169CB55FACE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8175" y="28575"/>
              <a:ext cx="475615" cy="611505"/>
              <a:chOff x="638175" y="28575"/>
              <a:chExt cx="527901" cy="688156"/>
            </a:xfrm>
          </p:grpSpPr>
          <p:sp>
            <p:nvSpPr>
              <p:cNvPr id="68" name="Freeform 45">
                <a:extLst>
                  <a:ext uri="{FF2B5EF4-FFF2-40B4-BE49-F238E27FC236}">
                    <a16:creationId xmlns:a16="http://schemas.microsoft.com/office/drawing/2014/main" id="{68CA3848-1585-4FE9-BF93-7AF3CCFD8EDF}"/>
                  </a:ext>
                </a:extLst>
              </p:cNvPr>
              <p:cNvSpPr/>
              <p:nvPr/>
            </p:nvSpPr>
            <p:spPr>
              <a:xfrm>
                <a:off x="638175" y="363213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B1F2DC93-F955-419A-B769-5E4790042F06}"/>
                  </a:ext>
                </a:extLst>
              </p:cNvPr>
              <p:cNvSpPr/>
              <p:nvPr/>
            </p:nvSpPr>
            <p:spPr>
              <a:xfrm>
                <a:off x="708876" y="28575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58B60A2-664C-45D7-B505-B07E4A6D5F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2301" y="322619"/>
              <a:ext cx="475615" cy="611505"/>
              <a:chOff x="719194" y="317688"/>
              <a:chExt cx="527901" cy="688156"/>
            </a:xfrm>
          </p:grpSpPr>
          <p:sp>
            <p:nvSpPr>
              <p:cNvPr id="66" name="Freeform 48">
                <a:extLst>
                  <a:ext uri="{FF2B5EF4-FFF2-40B4-BE49-F238E27FC236}">
                    <a16:creationId xmlns:a16="http://schemas.microsoft.com/office/drawing/2014/main" id="{BEB49DB2-FC71-4378-9A24-9C410CD98A67}"/>
                  </a:ext>
                </a:extLst>
              </p:cNvPr>
              <p:cNvSpPr/>
              <p:nvPr/>
            </p:nvSpPr>
            <p:spPr>
              <a:xfrm>
                <a:off x="719194" y="652326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69D848E-C9F2-4CE0-9373-D0F0B15CC8DF}"/>
                  </a:ext>
                </a:extLst>
              </p:cNvPr>
              <p:cNvSpPr/>
              <p:nvPr/>
            </p:nvSpPr>
            <p:spPr>
              <a:xfrm>
                <a:off x="789894" y="317688"/>
                <a:ext cx="386500" cy="3864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</p:grp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91683F0-53F1-4F76-98A7-F576737A61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474" y="833413"/>
            <a:ext cx="2445712" cy="36685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B65D7D6-F0B0-4B7E-92D5-0642C0E00FB5}"/>
              </a:ext>
            </a:extLst>
          </p:cNvPr>
          <p:cNvSpPr/>
          <p:nvPr/>
        </p:nvSpPr>
        <p:spPr>
          <a:xfrm>
            <a:off x="360000" y="864000"/>
            <a:ext cx="60642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4013" indent="-354013"/>
            <a:r>
              <a:rPr lang="en-US" sz="1600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</a:t>
            </a: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Some students are talking about the trolley’s motion.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C18AD693-7E2D-4436-A633-4F98F0C7B899}"/>
              </a:ext>
            </a:extLst>
          </p:cNvPr>
          <p:cNvSpPr/>
          <p:nvPr/>
        </p:nvSpPr>
        <p:spPr>
          <a:xfrm>
            <a:off x="1507938" y="1619882"/>
            <a:ext cx="2836115" cy="930479"/>
          </a:xfrm>
          <a:prstGeom prst="wedgeRoundRectCallout">
            <a:avLst>
              <a:gd name="adj1" fmla="val 45614"/>
              <a:gd name="adj2" fmla="val 76087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John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trolley is slowing down.  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It can’t be accelerating.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2E1A6EF8-ABC2-4BEC-805D-D925FD2FFAFB}"/>
              </a:ext>
            </a:extLst>
          </p:cNvPr>
          <p:cNvSpPr/>
          <p:nvPr/>
        </p:nvSpPr>
        <p:spPr>
          <a:xfrm>
            <a:off x="4813514" y="1600866"/>
            <a:ext cx="3221420" cy="900820"/>
          </a:xfrm>
          <a:prstGeom prst="wedgeRoundRectCallout">
            <a:avLst>
              <a:gd name="adj1" fmla="val -43133"/>
              <a:gd name="adj2" fmla="val 83030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Susan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trolley is accelerating because its speed is changing.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peech Bubble: Rectangle with Corners Rounded 28">
            <a:extLst>
              <a:ext uri="{FF2B5EF4-FFF2-40B4-BE49-F238E27FC236}">
                <a16:creationId xmlns:a16="http://schemas.microsoft.com/office/drawing/2014/main" id="{58200F86-87ED-4E36-A8FA-385F969A01AC}"/>
              </a:ext>
            </a:extLst>
          </p:cNvPr>
          <p:cNvSpPr/>
          <p:nvPr/>
        </p:nvSpPr>
        <p:spPr>
          <a:xfrm>
            <a:off x="1167084" y="2939964"/>
            <a:ext cx="2367096" cy="930478"/>
          </a:xfrm>
          <a:prstGeom prst="wedgeRoundRectCallout">
            <a:avLst>
              <a:gd name="adj1" fmla="val 74002"/>
              <a:gd name="adj2" fmla="val -24734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Ruby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direction of the acceleration is to the right.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F20B5ABB-6999-4A54-A2CD-15E77983E516}"/>
              </a:ext>
            </a:extLst>
          </p:cNvPr>
          <p:cNvSpPr/>
          <p:nvPr/>
        </p:nvSpPr>
        <p:spPr>
          <a:xfrm>
            <a:off x="5495543" y="2899998"/>
            <a:ext cx="2465560" cy="1010411"/>
          </a:xfrm>
          <a:prstGeom prst="wedgeRoundRectCallout">
            <a:avLst>
              <a:gd name="adj1" fmla="val -65679"/>
              <a:gd name="adj2" fmla="val -28402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William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slower the trolley goes, the smaller its acceleration is.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006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C9A42F3-1E44-4269-B4B9-4A0607E6C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Faster, slower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609883" cy="12270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2.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The trolley is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just about to start moving to the right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and the students are talking </a:t>
            </a:r>
          </a:p>
          <a:p>
            <a:pPr marL="363538" lvl="0" indent="-363538">
              <a:spcBef>
                <a:spcPts val="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about its motion.</a:t>
            </a:r>
          </a:p>
        </p:txBody>
      </p:sp>
      <p:pic>
        <p:nvPicPr>
          <p:cNvPr id="24" name="Picture 23" descr="A picture containing icon&#10;&#10;Description automatically generated">
            <a:extLst>
              <a:ext uri="{FF2B5EF4-FFF2-40B4-BE49-F238E27FC236}">
                <a16:creationId xmlns:a16="http://schemas.microsoft.com/office/drawing/2014/main" id="{D34D35FD-2669-4653-AC58-CB1218C872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95" y="1306274"/>
            <a:ext cx="5400000" cy="810000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7EE838A1-16F0-4238-9F87-7EDC2EBDFACE}"/>
              </a:ext>
            </a:extLst>
          </p:cNvPr>
          <p:cNvGrpSpPr/>
          <p:nvPr/>
        </p:nvGrpSpPr>
        <p:grpSpPr>
          <a:xfrm>
            <a:off x="672573" y="2500272"/>
            <a:ext cx="7601368" cy="2880442"/>
            <a:chOff x="839958" y="2998219"/>
            <a:chExt cx="7601368" cy="288044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E907EC4-1D5A-4748-A3F4-3CA0A67681A2}"/>
                </a:ext>
              </a:extLst>
            </p:cNvPr>
            <p:cNvGrpSpPr/>
            <p:nvPr/>
          </p:nvGrpSpPr>
          <p:grpSpPr>
            <a:xfrm>
              <a:off x="4244287" y="4519763"/>
              <a:ext cx="939801" cy="807085"/>
              <a:chOff x="98916" y="0"/>
              <a:chExt cx="1119000" cy="1018834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DD2219DA-4D50-4CC1-9D38-D86C14277E1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0025" y="0"/>
                <a:ext cx="475615" cy="611505"/>
                <a:chOff x="200025" y="0"/>
                <a:chExt cx="527901" cy="688156"/>
              </a:xfrm>
            </p:grpSpPr>
            <p:sp>
              <p:nvSpPr>
                <p:cNvPr id="61" name="Freeform 39">
                  <a:extLst>
                    <a:ext uri="{FF2B5EF4-FFF2-40B4-BE49-F238E27FC236}">
                      <a16:creationId xmlns:a16="http://schemas.microsoft.com/office/drawing/2014/main" id="{741FE06E-E1B6-4FE9-B4AB-FE7837FAB465}"/>
                    </a:ext>
                  </a:extLst>
                </p:cNvPr>
                <p:cNvSpPr/>
                <p:nvPr/>
              </p:nvSpPr>
              <p:spPr>
                <a:xfrm>
                  <a:off x="200025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80C77AC4-1DFA-4075-899D-9A948B2A42CA}"/>
                    </a:ext>
                  </a:extLst>
                </p:cNvPr>
                <p:cNvSpPr/>
                <p:nvPr/>
              </p:nvSpPr>
              <p:spPr>
                <a:xfrm>
                  <a:off x="270726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8E8B77CA-9021-4765-A749-39EB6E42B3E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8916" y="407330"/>
                <a:ext cx="475615" cy="611504"/>
                <a:chOff x="109791" y="423764"/>
                <a:chExt cx="527901" cy="688155"/>
              </a:xfrm>
            </p:grpSpPr>
            <p:sp>
              <p:nvSpPr>
                <p:cNvPr id="51" name="Freeform 42">
                  <a:extLst>
                    <a:ext uri="{FF2B5EF4-FFF2-40B4-BE49-F238E27FC236}">
                      <a16:creationId xmlns:a16="http://schemas.microsoft.com/office/drawing/2014/main" id="{3577BBB9-C4AC-441B-B29F-2C56C1CADE18}"/>
                    </a:ext>
                  </a:extLst>
                </p:cNvPr>
                <p:cNvSpPr/>
                <p:nvPr/>
              </p:nvSpPr>
              <p:spPr>
                <a:xfrm>
                  <a:off x="109791" y="758401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B972567F-6215-4B0C-9761-0F2974D1FF5D}"/>
                    </a:ext>
                  </a:extLst>
                </p:cNvPr>
                <p:cNvSpPr/>
                <p:nvPr/>
              </p:nvSpPr>
              <p:spPr>
                <a:xfrm>
                  <a:off x="180492" y="423764"/>
                  <a:ext cx="386498" cy="3865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B4656CE7-1025-432E-A22D-9B3CBE53FDF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38175" y="28575"/>
                <a:ext cx="475615" cy="611505"/>
                <a:chOff x="638175" y="28575"/>
                <a:chExt cx="527901" cy="688156"/>
              </a:xfrm>
            </p:grpSpPr>
            <p:sp>
              <p:nvSpPr>
                <p:cNvPr id="49" name="Freeform 45">
                  <a:extLst>
                    <a:ext uri="{FF2B5EF4-FFF2-40B4-BE49-F238E27FC236}">
                      <a16:creationId xmlns:a16="http://schemas.microsoft.com/office/drawing/2014/main" id="{BBBFCE63-C37C-466E-BA8B-09AF959BB765}"/>
                    </a:ext>
                  </a:extLst>
                </p:cNvPr>
                <p:cNvSpPr/>
                <p:nvPr/>
              </p:nvSpPr>
              <p:spPr>
                <a:xfrm>
                  <a:off x="638175" y="363213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1E03BD66-E077-4140-8C3C-44C772E5DBC4}"/>
                    </a:ext>
                  </a:extLst>
                </p:cNvPr>
                <p:cNvSpPr/>
                <p:nvPr/>
              </p:nvSpPr>
              <p:spPr>
                <a:xfrm>
                  <a:off x="708876" y="28575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E49F197B-36BF-4587-9909-E13D484D43F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42301" y="322619"/>
                <a:ext cx="475615" cy="611505"/>
                <a:chOff x="719194" y="317688"/>
                <a:chExt cx="527901" cy="688156"/>
              </a:xfrm>
            </p:grpSpPr>
            <p:sp>
              <p:nvSpPr>
                <p:cNvPr id="47" name="Freeform 48">
                  <a:extLst>
                    <a:ext uri="{FF2B5EF4-FFF2-40B4-BE49-F238E27FC236}">
                      <a16:creationId xmlns:a16="http://schemas.microsoft.com/office/drawing/2014/main" id="{0E1D1DC0-A17D-408D-9F4D-6024F0A61B91}"/>
                    </a:ext>
                  </a:extLst>
                </p:cNvPr>
                <p:cNvSpPr/>
                <p:nvPr/>
              </p:nvSpPr>
              <p:spPr>
                <a:xfrm>
                  <a:off x="719194" y="652326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185B4CF1-1504-4EF5-9D56-1C94BE8346B9}"/>
                    </a:ext>
                  </a:extLst>
                </p:cNvPr>
                <p:cNvSpPr/>
                <p:nvPr/>
              </p:nvSpPr>
              <p:spPr>
                <a:xfrm>
                  <a:off x="789894" y="317688"/>
                  <a:ext cx="386500" cy="38649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39" name="Speech Bubble: Rectangle with Corners Rounded 38">
              <a:extLst>
                <a:ext uri="{FF2B5EF4-FFF2-40B4-BE49-F238E27FC236}">
                  <a16:creationId xmlns:a16="http://schemas.microsoft.com/office/drawing/2014/main" id="{0BA1E041-F039-4B81-928C-AA9425389842}"/>
                </a:ext>
              </a:extLst>
            </p:cNvPr>
            <p:cNvSpPr/>
            <p:nvPr/>
          </p:nvSpPr>
          <p:spPr>
            <a:xfrm>
              <a:off x="1156982" y="3091008"/>
              <a:ext cx="3172222" cy="1139911"/>
            </a:xfrm>
            <a:prstGeom prst="wedgeRoundRectCallout">
              <a:avLst>
                <a:gd name="adj1" fmla="val 45614"/>
                <a:gd name="adj2" fmla="val 76087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John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trolley is accelerating because it is changing direction.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Speech Bubble: Rectangle with Corners Rounded 39">
              <a:extLst>
                <a:ext uri="{FF2B5EF4-FFF2-40B4-BE49-F238E27FC236}">
                  <a16:creationId xmlns:a16="http://schemas.microsoft.com/office/drawing/2014/main" id="{BB730B6A-54C2-4C5D-91B5-0A30D58F8CF7}"/>
                </a:ext>
              </a:extLst>
            </p:cNvPr>
            <p:cNvSpPr/>
            <p:nvPr/>
          </p:nvSpPr>
          <p:spPr>
            <a:xfrm>
              <a:off x="4838136" y="2998219"/>
              <a:ext cx="3603190" cy="1103576"/>
            </a:xfrm>
            <a:prstGeom prst="wedgeRoundRectCallout">
              <a:avLst>
                <a:gd name="adj1" fmla="val -43133"/>
                <a:gd name="adj2" fmla="val 83030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Susan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trolley is accelerating because its speed is changing.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Speech Bubble: Rectangle with Corners Rounded 40">
              <a:extLst>
                <a:ext uri="{FF2B5EF4-FFF2-40B4-BE49-F238E27FC236}">
                  <a16:creationId xmlns:a16="http://schemas.microsoft.com/office/drawing/2014/main" id="{C21B42E0-19B4-4D13-91A8-606CCD4E80B4}"/>
                </a:ext>
              </a:extLst>
            </p:cNvPr>
            <p:cNvSpPr/>
            <p:nvPr/>
          </p:nvSpPr>
          <p:spPr>
            <a:xfrm>
              <a:off x="839958" y="4666762"/>
              <a:ext cx="2647620" cy="1139910"/>
            </a:xfrm>
            <a:prstGeom prst="wedgeRoundRectCallout">
              <a:avLst>
                <a:gd name="adj1" fmla="val 74002"/>
                <a:gd name="adj2" fmla="val -24734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Ruby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The direction of the acceleration is to the right.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Speech Bubble: Rectangle with Corners Rounded 41">
              <a:extLst>
                <a:ext uri="{FF2B5EF4-FFF2-40B4-BE49-F238E27FC236}">
                  <a16:creationId xmlns:a16="http://schemas.microsoft.com/office/drawing/2014/main" id="{2740A89F-CA1E-42F2-9417-952CB2C343D4}"/>
                </a:ext>
              </a:extLst>
            </p:cNvPr>
            <p:cNvSpPr/>
            <p:nvPr/>
          </p:nvSpPr>
          <p:spPr>
            <a:xfrm>
              <a:off x="5670967" y="4640827"/>
              <a:ext cx="2757753" cy="1237834"/>
            </a:xfrm>
            <a:prstGeom prst="wedgeRoundRectCallout">
              <a:avLst>
                <a:gd name="adj1" fmla="val -65679"/>
                <a:gd name="adj2" fmla="val -28402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William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trolley has stopped moving so its acceleration is zero.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5067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00E791C-CA9F-4DF2-963A-652E03DA0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pic>
        <p:nvPicPr>
          <p:cNvPr id="31" name="Picture 30" descr="A picture containing icon&#10;&#10;Description automatically generated">
            <a:extLst>
              <a:ext uri="{FF2B5EF4-FFF2-40B4-BE49-F238E27FC236}">
                <a16:creationId xmlns:a16="http://schemas.microsoft.com/office/drawing/2014/main" id="{AA7BAFEB-53E2-4ABC-8AE0-ED71F22F2D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186" y="833413"/>
            <a:ext cx="2448000" cy="3672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Faster, slower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8528865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442383"/>
            <a:ext cx="8748828" cy="16943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the acceleration of the trolley?</a:t>
            </a:r>
          </a:p>
          <a:p>
            <a:pPr lvl="1">
              <a:spcAft>
                <a:spcPts val="6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the acceleration of the trolley? </a:t>
            </a:r>
          </a:p>
          <a:p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would you say to help them understand?</a:t>
            </a:r>
            <a:endParaRPr lang="en-GB" sz="14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BFF40D-8C2B-4B9C-A2F6-F62F9B1F9D9F}"/>
              </a:ext>
            </a:extLst>
          </p:cNvPr>
          <p:cNvGrpSpPr/>
          <p:nvPr/>
        </p:nvGrpSpPr>
        <p:grpSpPr>
          <a:xfrm>
            <a:off x="4213636" y="2796882"/>
            <a:ext cx="863848" cy="698999"/>
            <a:chOff x="98916" y="0"/>
            <a:chExt cx="1119000" cy="101883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2FAFDFA-92D6-47A4-88C1-B891AD4698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0025" y="0"/>
              <a:ext cx="475615" cy="611505"/>
              <a:chOff x="200025" y="0"/>
              <a:chExt cx="527901" cy="688156"/>
            </a:xfrm>
          </p:grpSpPr>
          <p:sp>
            <p:nvSpPr>
              <p:cNvPr id="72" name="Freeform 39">
                <a:extLst>
                  <a:ext uri="{FF2B5EF4-FFF2-40B4-BE49-F238E27FC236}">
                    <a16:creationId xmlns:a16="http://schemas.microsoft.com/office/drawing/2014/main" id="{C75F96A2-BE90-4D53-A70F-DB9F055D2BD2}"/>
                  </a:ext>
                </a:extLst>
              </p:cNvPr>
              <p:cNvSpPr/>
              <p:nvPr/>
            </p:nvSpPr>
            <p:spPr>
              <a:xfrm>
                <a:off x="200025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5513173-E188-4755-9DB4-D51725CA1D5C}"/>
                  </a:ext>
                </a:extLst>
              </p:cNvPr>
              <p:cNvSpPr/>
              <p:nvPr/>
            </p:nvSpPr>
            <p:spPr>
              <a:xfrm>
                <a:off x="270726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3E5CF9F-D89F-46D8-98BC-86C2DAF575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916" y="407330"/>
              <a:ext cx="475615" cy="611504"/>
              <a:chOff x="109791" y="423764"/>
              <a:chExt cx="527901" cy="688155"/>
            </a:xfrm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05C4008B-846E-4E18-A0A4-82479155FCB9}"/>
                  </a:ext>
                </a:extLst>
              </p:cNvPr>
              <p:cNvSpPr/>
              <p:nvPr/>
            </p:nvSpPr>
            <p:spPr>
              <a:xfrm>
                <a:off x="109791" y="758401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96E9F1B-D52C-4C78-8BB7-B50F4BAFFA90}"/>
                  </a:ext>
                </a:extLst>
              </p:cNvPr>
              <p:cNvSpPr/>
              <p:nvPr/>
            </p:nvSpPr>
            <p:spPr>
              <a:xfrm>
                <a:off x="180492" y="423764"/>
                <a:ext cx="386498" cy="3865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7D20C5-E8DA-4061-B5EE-169CB55FACE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8175" y="28575"/>
              <a:ext cx="475615" cy="611505"/>
              <a:chOff x="638175" y="28575"/>
              <a:chExt cx="527901" cy="688156"/>
            </a:xfrm>
          </p:grpSpPr>
          <p:sp>
            <p:nvSpPr>
              <p:cNvPr id="68" name="Freeform 45">
                <a:extLst>
                  <a:ext uri="{FF2B5EF4-FFF2-40B4-BE49-F238E27FC236}">
                    <a16:creationId xmlns:a16="http://schemas.microsoft.com/office/drawing/2014/main" id="{68CA3848-1585-4FE9-BF93-7AF3CCFD8EDF}"/>
                  </a:ext>
                </a:extLst>
              </p:cNvPr>
              <p:cNvSpPr/>
              <p:nvPr/>
            </p:nvSpPr>
            <p:spPr>
              <a:xfrm>
                <a:off x="638175" y="363213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B1F2DC93-F955-419A-B769-5E4790042F06}"/>
                  </a:ext>
                </a:extLst>
              </p:cNvPr>
              <p:cNvSpPr/>
              <p:nvPr/>
            </p:nvSpPr>
            <p:spPr>
              <a:xfrm>
                <a:off x="708876" y="28575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58B60A2-664C-45D7-B505-B07E4A6D5F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2301" y="322619"/>
              <a:ext cx="475615" cy="611505"/>
              <a:chOff x="719194" y="317688"/>
              <a:chExt cx="527901" cy="688156"/>
            </a:xfrm>
          </p:grpSpPr>
          <p:sp>
            <p:nvSpPr>
              <p:cNvPr id="66" name="Freeform 48">
                <a:extLst>
                  <a:ext uri="{FF2B5EF4-FFF2-40B4-BE49-F238E27FC236}">
                    <a16:creationId xmlns:a16="http://schemas.microsoft.com/office/drawing/2014/main" id="{BEB49DB2-FC71-4378-9A24-9C410CD98A67}"/>
                  </a:ext>
                </a:extLst>
              </p:cNvPr>
              <p:cNvSpPr/>
              <p:nvPr/>
            </p:nvSpPr>
            <p:spPr>
              <a:xfrm>
                <a:off x="719194" y="652326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69D848E-C9F2-4CE0-9373-D0F0B15CC8DF}"/>
                  </a:ext>
                </a:extLst>
              </p:cNvPr>
              <p:cNvSpPr/>
              <p:nvPr/>
            </p:nvSpPr>
            <p:spPr>
              <a:xfrm>
                <a:off x="789894" y="317688"/>
                <a:ext cx="386500" cy="3864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B65D7D6-F0B0-4B7E-92D5-0642C0E00FB5}"/>
              </a:ext>
            </a:extLst>
          </p:cNvPr>
          <p:cNvSpPr/>
          <p:nvPr/>
        </p:nvSpPr>
        <p:spPr>
          <a:xfrm>
            <a:off x="360000" y="864000"/>
            <a:ext cx="58542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4013" indent="-354013"/>
            <a:r>
              <a:rPr lang="en-US" sz="1600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</a:t>
            </a: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The students are talking about the trolley’s motion.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C18AD693-7E2D-4436-A633-4F98F0C7B899}"/>
              </a:ext>
            </a:extLst>
          </p:cNvPr>
          <p:cNvSpPr/>
          <p:nvPr/>
        </p:nvSpPr>
        <p:spPr>
          <a:xfrm>
            <a:off x="1507938" y="1619882"/>
            <a:ext cx="2836115" cy="930479"/>
          </a:xfrm>
          <a:prstGeom prst="wedgeRoundRectCallout">
            <a:avLst>
              <a:gd name="adj1" fmla="val 45614"/>
              <a:gd name="adj2" fmla="val 76087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John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trolley is accelerating because it is changing direction.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2E1A6EF8-ABC2-4BEC-805D-D925FD2FFAFB}"/>
              </a:ext>
            </a:extLst>
          </p:cNvPr>
          <p:cNvSpPr/>
          <p:nvPr/>
        </p:nvSpPr>
        <p:spPr>
          <a:xfrm>
            <a:off x="4813514" y="1600866"/>
            <a:ext cx="3221420" cy="900820"/>
          </a:xfrm>
          <a:prstGeom prst="wedgeRoundRectCallout">
            <a:avLst>
              <a:gd name="adj1" fmla="val -43133"/>
              <a:gd name="adj2" fmla="val 83030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Susan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trolley is accelerating because its speed is changing.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peech Bubble: Rectangle with Corners Rounded 28">
            <a:extLst>
              <a:ext uri="{FF2B5EF4-FFF2-40B4-BE49-F238E27FC236}">
                <a16:creationId xmlns:a16="http://schemas.microsoft.com/office/drawing/2014/main" id="{58200F86-87ED-4E36-A8FA-385F969A01AC}"/>
              </a:ext>
            </a:extLst>
          </p:cNvPr>
          <p:cNvSpPr/>
          <p:nvPr/>
        </p:nvSpPr>
        <p:spPr>
          <a:xfrm>
            <a:off x="1167084" y="2939964"/>
            <a:ext cx="2367096" cy="930478"/>
          </a:xfrm>
          <a:prstGeom prst="wedgeRoundRectCallout">
            <a:avLst>
              <a:gd name="adj1" fmla="val 74002"/>
              <a:gd name="adj2" fmla="val -24734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Ruby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direction of the acceleration is to the right.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F20B5ABB-6999-4A54-A2CD-15E77983E516}"/>
              </a:ext>
            </a:extLst>
          </p:cNvPr>
          <p:cNvSpPr/>
          <p:nvPr/>
        </p:nvSpPr>
        <p:spPr>
          <a:xfrm>
            <a:off x="5495543" y="2899998"/>
            <a:ext cx="2465560" cy="1010411"/>
          </a:xfrm>
          <a:prstGeom prst="wedgeRoundRectCallout">
            <a:avLst>
              <a:gd name="adj1" fmla="val -65679"/>
              <a:gd name="adj2" fmla="val -28402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William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trolley has stopped moving so its acceleration is zero.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594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C9A42F3-1E44-4269-B4B9-4A0607E6C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pic>
        <p:nvPicPr>
          <p:cNvPr id="25" name="Picture 2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E516FE3-4E06-4234-BAF6-B71D6B0BFA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95" y="1306274"/>
            <a:ext cx="5400000" cy="8100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Faster, slower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609883" cy="12270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3.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The trolley is now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moving to the right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and the students are talking </a:t>
            </a:r>
          </a:p>
          <a:p>
            <a:pPr marL="363538" lvl="0" indent="-363538">
              <a:spcBef>
                <a:spcPts val="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about its motion.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EE838A1-16F0-4238-9F87-7EDC2EBDFACE}"/>
              </a:ext>
            </a:extLst>
          </p:cNvPr>
          <p:cNvGrpSpPr/>
          <p:nvPr/>
        </p:nvGrpSpPr>
        <p:grpSpPr>
          <a:xfrm>
            <a:off x="672573" y="2500272"/>
            <a:ext cx="7601368" cy="2880442"/>
            <a:chOff x="839958" y="2998219"/>
            <a:chExt cx="7601368" cy="288044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E907EC4-1D5A-4748-A3F4-3CA0A67681A2}"/>
                </a:ext>
              </a:extLst>
            </p:cNvPr>
            <p:cNvGrpSpPr/>
            <p:nvPr/>
          </p:nvGrpSpPr>
          <p:grpSpPr>
            <a:xfrm>
              <a:off x="4244287" y="4519763"/>
              <a:ext cx="939801" cy="807085"/>
              <a:chOff x="98916" y="0"/>
              <a:chExt cx="1119000" cy="1018834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DD2219DA-4D50-4CC1-9D38-D86C14277E1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0025" y="0"/>
                <a:ext cx="475615" cy="611505"/>
                <a:chOff x="200025" y="0"/>
                <a:chExt cx="527901" cy="688156"/>
              </a:xfrm>
            </p:grpSpPr>
            <p:sp>
              <p:nvSpPr>
                <p:cNvPr id="61" name="Freeform 39">
                  <a:extLst>
                    <a:ext uri="{FF2B5EF4-FFF2-40B4-BE49-F238E27FC236}">
                      <a16:creationId xmlns:a16="http://schemas.microsoft.com/office/drawing/2014/main" id="{741FE06E-E1B6-4FE9-B4AB-FE7837FAB465}"/>
                    </a:ext>
                  </a:extLst>
                </p:cNvPr>
                <p:cNvSpPr/>
                <p:nvPr/>
              </p:nvSpPr>
              <p:spPr>
                <a:xfrm>
                  <a:off x="200025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80C77AC4-1DFA-4075-899D-9A948B2A42CA}"/>
                    </a:ext>
                  </a:extLst>
                </p:cNvPr>
                <p:cNvSpPr/>
                <p:nvPr/>
              </p:nvSpPr>
              <p:spPr>
                <a:xfrm>
                  <a:off x="270726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8E8B77CA-9021-4765-A749-39EB6E42B3E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8916" y="407330"/>
                <a:ext cx="475615" cy="611504"/>
                <a:chOff x="109791" y="423764"/>
                <a:chExt cx="527901" cy="688155"/>
              </a:xfrm>
            </p:grpSpPr>
            <p:sp>
              <p:nvSpPr>
                <p:cNvPr id="51" name="Freeform 42">
                  <a:extLst>
                    <a:ext uri="{FF2B5EF4-FFF2-40B4-BE49-F238E27FC236}">
                      <a16:creationId xmlns:a16="http://schemas.microsoft.com/office/drawing/2014/main" id="{3577BBB9-C4AC-441B-B29F-2C56C1CADE18}"/>
                    </a:ext>
                  </a:extLst>
                </p:cNvPr>
                <p:cNvSpPr/>
                <p:nvPr/>
              </p:nvSpPr>
              <p:spPr>
                <a:xfrm>
                  <a:off x="109791" y="758401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B972567F-6215-4B0C-9761-0F2974D1FF5D}"/>
                    </a:ext>
                  </a:extLst>
                </p:cNvPr>
                <p:cNvSpPr/>
                <p:nvPr/>
              </p:nvSpPr>
              <p:spPr>
                <a:xfrm>
                  <a:off x="180492" y="423764"/>
                  <a:ext cx="386498" cy="3865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B4656CE7-1025-432E-A22D-9B3CBE53FDF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38175" y="28575"/>
                <a:ext cx="475615" cy="611505"/>
                <a:chOff x="638175" y="28575"/>
                <a:chExt cx="527901" cy="688156"/>
              </a:xfrm>
            </p:grpSpPr>
            <p:sp>
              <p:nvSpPr>
                <p:cNvPr id="49" name="Freeform 45">
                  <a:extLst>
                    <a:ext uri="{FF2B5EF4-FFF2-40B4-BE49-F238E27FC236}">
                      <a16:creationId xmlns:a16="http://schemas.microsoft.com/office/drawing/2014/main" id="{BBBFCE63-C37C-466E-BA8B-09AF959BB765}"/>
                    </a:ext>
                  </a:extLst>
                </p:cNvPr>
                <p:cNvSpPr/>
                <p:nvPr/>
              </p:nvSpPr>
              <p:spPr>
                <a:xfrm>
                  <a:off x="638175" y="363213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1E03BD66-E077-4140-8C3C-44C772E5DBC4}"/>
                    </a:ext>
                  </a:extLst>
                </p:cNvPr>
                <p:cNvSpPr/>
                <p:nvPr/>
              </p:nvSpPr>
              <p:spPr>
                <a:xfrm>
                  <a:off x="708876" y="28575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E49F197B-36BF-4587-9909-E13D484D43F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42301" y="322619"/>
                <a:ext cx="475615" cy="611505"/>
                <a:chOff x="719194" y="317688"/>
                <a:chExt cx="527901" cy="688156"/>
              </a:xfrm>
            </p:grpSpPr>
            <p:sp>
              <p:nvSpPr>
                <p:cNvPr id="47" name="Freeform 48">
                  <a:extLst>
                    <a:ext uri="{FF2B5EF4-FFF2-40B4-BE49-F238E27FC236}">
                      <a16:creationId xmlns:a16="http://schemas.microsoft.com/office/drawing/2014/main" id="{0E1D1DC0-A17D-408D-9F4D-6024F0A61B91}"/>
                    </a:ext>
                  </a:extLst>
                </p:cNvPr>
                <p:cNvSpPr/>
                <p:nvPr/>
              </p:nvSpPr>
              <p:spPr>
                <a:xfrm>
                  <a:off x="719194" y="652326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185B4CF1-1504-4EF5-9D56-1C94BE8346B9}"/>
                    </a:ext>
                  </a:extLst>
                </p:cNvPr>
                <p:cNvSpPr/>
                <p:nvPr/>
              </p:nvSpPr>
              <p:spPr>
                <a:xfrm>
                  <a:off x="789894" y="317688"/>
                  <a:ext cx="386500" cy="38649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39" name="Speech Bubble: Rectangle with Corners Rounded 38">
              <a:extLst>
                <a:ext uri="{FF2B5EF4-FFF2-40B4-BE49-F238E27FC236}">
                  <a16:creationId xmlns:a16="http://schemas.microsoft.com/office/drawing/2014/main" id="{0BA1E041-F039-4B81-928C-AA9425389842}"/>
                </a:ext>
              </a:extLst>
            </p:cNvPr>
            <p:cNvSpPr/>
            <p:nvPr/>
          </p:nvSpPr>
          <p:spPr>
            <a:xfrm>
              <a:off x="1156982" y="3091008"/>
              <a:ext cx="3172222" cy="1139911"/>
            </a:xfrm>
            <a:prstGeom prst="wedgeRoundRectCallout">
              <a:avLst>
                <a:gd name="adj1" fmla="val 45614"/>
                <a:gd name="adj2" fmla="val 76087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John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trolley is speeding up. </a:t>
              </a:r>
            </a:p>
            <a:p>
              <a:pPr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 is accelerating now.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Speech Bubble: Rectangle with Corners Rounded 39">
              <a:extLst>
                <a:ext uri="{FF2B5EF4-FFF2-40B4-BE49-F238E27FC236}">
                  <a16:creationId xmlns:a16="http://schemas.microsoft.com/office/drawing/2014/main" id="{BB730B6A-54C2-4C5D-91B5-0A30D58F8CF7}"/>
                </a:ext>
              </a:extLst>
            </p:cNvPr>
            <p:cNvSpPr/>
            <p:nvPr/>
          </p:nvSpPr>
          <p:spPr>
            <a:xfrm>
              <a:off x="4838136" y="2998219"/>
              <a:ext cx="3603190" cy="1103576"/>
            </a:xfrm>
            <a:prstGeom prst="wedgeRoundRectCallout">
              <a:avLst>
                <a:gd name="adj1" fmla="val -43133"/>
                <a:gd name="adj2" fmla="val 83030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Susan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trolley is accelerating because its speed is changing.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Speech Bubble: Rectangle with Corners Rounded 40">
              <a:extLst>
                <a:ext uri="{FF2B5EF4-FFF2-40B4-BE49-F238E27FC236}">
                  <a16:creationId xmlns:a16="http://schemas.microsoft.com/office/drawing/2014/main" id="{C21B42E0-19B4-4D13-91A8-606CCD4E80B4}"/>
                </a:ext>
              </a:extLst>
            </p:cNvPr>
            <p:cNvSpPr/>
            <p:nvPr/>
          </p:nvSpPr>
          <p:spPr>
            <a:xfrm>
              <a:off x="839958" y="4666762"/>
              <a:ext cx="2647620" cy="1139910"/>
            </a:xfrm>
            <a:prstGeom prst="wedgeRoundRectCallout">
              <a:avLst>
                <a:gd name="adj1" fmla="val 74002"/>
                <a:gd name="adj2" fmla="val -24734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Ruby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The direction of the acceleration is to the right.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Speech Bubble: Rectangle with Corners Rounded 41">
              <a:extLst>
                <a:ext uri="{FF2B5EF4-FFF2-40B4-BE49-F238E27FC236}">
                  <a16:creationId xmlns:a16="http://schemas.microsoft.com/office/drawing/2014/main" id="{2740A89F-CA1E-42F2-9417-952CB2C343D4}"/>
                </a:ext>
              </a:extLst>
            </p:cNvPr>
            <p:cNvSpPr/>
            <p:nvPr/>
          </p:nvSpPr>
          <p:spPr>
            <a:xfrm>
              <a:off x="5670967" y="4640827"/>
              <a:ext cx="2757753" cy="1237834"/>
            </a:xfrm>
            <a:prstGeom prst="wedgeRoundRectCallout">
              <a:avLst>
                <a:gd name="adj1" fmla="val -65679"/>
                <a:gd name="adj2" fmla="val -28402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William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trolley is getting faster so its acceleration is increasing.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71849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00E791C-CA9F-4DF2-963A-652E03DA0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pic>
        <p:nvPicPr>
          <p:cNvPr id="26" name="Picture 2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92D7ED8-1504-4029-9C6C-3F962DA334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186" y="833413"/>
            <a:ext cx="2448000" cy="3672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Faster, slower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8528865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442383"/>
            <a:ext cx="8748828" cy="16943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the acceleration of the trolley?</a:t>
            </a:r>
          </a:p>
          <a:p>
            <a:pPr lvl="1">
              <a:spcAft>
                <a:spcPts val="6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the acceleration of the trolley? </a:t>
            </a:r>
          </a:p>
          <a:p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would you say to help them understand?</a:t>
            </a:r>
            <a:endParaRPr lang="en-GB" sz="14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BFF40D-8C2B-4B9C-A2F6-F62F9B1F9D9F}"/>
              </a:ext>
            </a:extLst>
          </p:cNvPr>
          <p:cNvGrpSpPr/>
          <p:nvPr/>
        </p:nvGrpSpPr>
        <p:grpSpPr>
          <a:xfrm>
            <a:off x="4213636" y="2796882"/>
            <a:ext cx="863848" cy="698999"/>
            <a:chOff x="98916" y="0"/>
            <a:chExt cx="1119000" cy="101883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2FAFDFA-92D6-47A4-88C1-B891AD4698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0025" y="0"/>
              <a:ext cx="475615" cy="611505"/>
              <a:chOff x="200025" y="0"/>
              <a:chExt cx="527901" cy="688156"/>
            </a:xfrm>
          </p:grpSpPr>
          <p:sp>
            <p:nvSpPr>
              <p:cNvPr id="72" name="Freeform 39">
                <a:extLst>
                  <a:ext uri="{FF2B5EF4-FFF2-40B4-BE49-F238E27FC236}">
                    <a16:creationId xmlns:a16="http://schemas.microsoft.com/office/drawing/2014/main" id="{C75F96A2-BE90-4D53-A70F-DB9F055D2BD2}"/>
                  </a:ext>
                </a:extLst>
              </p:cNvPr>
              <p:cNvSpPr/>
              <p:nvPr/>
            </p:nvSpPr>
            <p:spPr>
              <a:xfrm>
                <a:off x="200025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5513173-E188-4755-9DB4-D51725CA1D5C}"/>
                  </a:ext>
                </a:extLst>
              </p:cNvPr>
              <p:cNvSpPr/>
              <p:nvPr/>
            </p:nvSpPr>
            <p:spPr>
              <a:xfrm>
                <a:off x="270726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3E5CF9F-D89F-46D8-98BC-86C2DAF575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916" y="407330"/>
              <a:ext cx="475615" cy="611504"/>
              <a:chOff x="109791" y="423764"/>
              <a:chExt cx="527901" cy="688155"/>
            </a:xfrm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05C4008B-846E-4E18-A0A4-82479155FCB9}"/>
                  </a:ext>
                </a:extLst>
              </p:cNvPr>
              <p:cNvSpPr/>
              <p:nvPr/>
            </p:nvSpPr>
            <p:spPr>
              <a:xfrm>
                <a:off x="109791" y="758401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96E9F1B-D52C-4C78-8BB7-B50F4BAFFA90}"/>
                  </a:ext>
                </a:extLst>
              </p:cNvPr>
              <p:cNvSpPr/>
              <p:nvPr/>
            </p:nvSpPr>
            <p:spPr>
              <a:xfrm>
                <a:off x="180492" y="423764"/>
                <a:ext cx="386498" cy="3865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7D20C5-E8DA-4061-B5EE-169CB55FACE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8175" y="28575"/>
              <a:ext cx="475615" cy="611505"/>
              <a:chOff x="638175" y="28575"/>
              <a:chExt cx="527901" cy="688156"/>
            </a:xfrm>
          </p:grpSpPr>
          <p:sp>
            <p:nvSpPr>
              <p:cNvPr id="68" name="Freeform 45">
                <a:extLst>
                  <a:ext uri="{FF2B5EF4-FFF2-40B4-BE49-F238E27FC236}">
                    <a16:creationId xmlns:a16="http://schemas.microsoft.com/office/drawing/2014/main" id="{68CA3848-1585-4FE9-BF93-7AF3CCFD8EDF}"/>
                  </a:ext>
                </a:extLst>
              </p:cNvPr>
              <p:cNvSpPr/>
              <p:nvPr/>
            </p:nvSpPr>
            <p:spPr>
              <a:xfrm>
                <a:off x="638175" y="363213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B1F2DC93-F955-419A-B769-5E4790042F06}"/>
                  </a:ext>
                </a:extLst>
              </p:cNvPr>
              <p:cNvSpPr/>
              <p:nvPr/>
            </p:nvSpPr>
            <p:spPr>
              <a:xfrm>
                <a:off x="708876" y="28575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58B60A2-664C-45D7-B505-B07E4A6D5F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2301" y="322619"/>
              <a:ext cx="475615" cy="611505"/>
              <a:chOff x="719194" y="317688"/>
              <a:chExt cx="527901" cy="688156"/>
            </a:xfrm>
          </p:grpSpPr>
          <p:sp>
            <p:nvSpPr>
              <p:cNvPr id="66" name="Freeform 48">
                <a:extLst>
                  <a:ext uri="{FF2B5EF4-FFF2-40B4-BE49-F238E27FC236}">
                    <a16:creationId xmlns:a16="http://schemas.microsoft.com/office/drawing/2014/main" id="{BEB49DB2-FC71-4378-9A24-9C410CD98A67}"/>
                  </a:ext>
                </a:extLst>
              </p:cNvPr>
              <p:cNvSpPr/>
              <p:nvPr/>
            </p:nvSpPr>
            <p:spPr>
              <a:xfrm>
                <a:off x="719194" y="652326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69D848E-C9F2-4CE0-9373-D0F0B15CC8DF}"/>
                  </a:ext>
                </a:extLst>
              </p:cNvPr>
              <p:cNvSpPr/>
              <p:nvPr/>
            </p:nvSpPr>
            <p:spPr>
              <a:xfrm>
                <a:off x="789894" y="317688"/>
                <a:ext cx="386500" cy="3864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B65D7D6-F0B0-4B7E-92D5-0642C0E00FB5}"/>
              </a:ext>
            </a:extLst>
          </p:cNvPr>
          <p:cNvSpPr/>
          <p:nvPr/>
        </p:nvSpPr>
        <p:spPr>
          <a:xfrm>
            <a:off x="360000" y="864000"/>
            <a:ext cx="58542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4013" indent="-354013"/>
            <a:r>
              <a:rPr lang="en-US" sz="1600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</a:t>
            </a: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The students are talking about the trolley’s motion.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C18AD693-7E2D-4436-A633-4F98F0C7B899}"/>
              </a:ext>
            </a:extLst>
          </p:cNvPr>
          <p:cNvSpPr/>
          <p:nvPr/>
        </p:nvSpPr>
        <p:spPr>
          <a:xfrm>
            <a:off x="1507938" y="1619882"/>
            <a:ext cx="2836115" cy="930479"/>
          </a:xfrm>
          <a:prstGeom prst="wedgeRoundRectCallout">
            <a:avLst>
              <a:gd name="adj1" fmla="val 45614"/>
              <a:gd name="adj2" fmla="val 76087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John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trolley is speeding up. </a:t>
            </a:r>
          </a:p>
          <a:p>
            <a:pPr algn="ctr"/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It is accelerating now.</a:t>
            </a:r>
            <a:endParaRPr lang="en-GB" sz="11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2E1A6EF8-ABC2-4BEC-805D-D925FD2FFAFB}"/>
              </a:ext>
            </a:extLst>
          </p:cNvPr>
          <p:cNvSpPr/>
          <p:nvPr/>
        </p:nvSpPr>
        <p:spPr>
          <a:xfrm>
            <a:off x="4813514" y="1600866"/>
            <a:ext cx="3221420" cy="900820"/>
          </a:xfrm>
          <a:prstGeom prst="wedgeRoundRectCallout">
            <a:avLst>
              <a:gd name="adj1" fmla="val -43133"/>
              <a:gd name="adj2" fmla="val 83030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Susan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trolley is accelerating because its speed is changing.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peech Bubble: Rectangle with Corners Rounded 28">
            <a:extLst>
              <a:ext uri="{FF2B5EF4-FFF2-40B4-BE49-F238E27FC236}">
                <a16:creationId xmlns:a16="http://schemas.microsoft.com/office/drawing/2014/main" id="{58200F86-87ED-4E36-A8FA-385F969A01AC}"/>
              </a:ext>
            </a:extLst>
          </p:cNvPr>
          <p:cNvSpPr/>
          <p:nvPr/>
        </p:nvSpPr>
        <p:spPr>
          <a:xfrm>
            <a:off x="1167084" y="2939964"/>
            <a:ext cx="2367096" cy="930478"/>
          </a:xfrm>
          <a:prstGeom prst="wedgeRoundRectCallout">
            <a:avLst>
              <a:gd name="adj1" fmla="val 74002"/>
              <a:gd name="adj2" fmla="val -24734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Ruby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direction of the acceleration is to the right.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F20B5ABB-6999-4A54-A2CD-15E77983E516}"/>
              </a:ext>
            </a:extLst>
          </p:cNvPr>
          <p:cNvSpPr/>
          <p:nvPr/>
        </p:nvSpPr>
        <p:spPr>
          <a:xfrm>
            <a:off x="5495543" y="2899998"/>
            <a:ext cx="2465560" cy="1010411"/>
          </a:xfrm>
          <a:prstGeom prst="wedgeRoundRectCallout">
            <a:avLst>
              <a:gd name="adj1" fmla="val -65679"/>
              <a:gd name="adj2" fmla="val -28402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William</a:t>
            </a:r>
            <a:r>
              <a:rPr lang="en-US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trolley is getting faster so its acceleration is increasing.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5143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C9A42F3-1E44-4269-B4B9-4A0607E6C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pic>
        <p:nvPicPr>
          <p:cNvPr id="24" name="Picture 23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10DDDE29-D607-422E-9002-16B38D5171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95" y="1306274"/>
            <a:ext cx="5400000" cy="8100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Faster, slower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609884" cy="12270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4.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The trolley is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in the middle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and is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moving to the right.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The students are talking </a:t>
            </a:r>
          </a:p>
          <a:p>
            <a:pPr marL="363538" lvl="0" indent="-363538">
              <a:spcBef>
                <a:spcPts val="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about its motion.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EE838A1-16F0-4238-9F87-7EDC2EBDFACE}"/>
              </a:ext>
            </a:extLst>
          </p:cNvPr>
          <p:cNvGrpSpPr/>
          <p:nvPr/>
        </p:nvGrpSpPr>
        <p:grpSpPr>
          <a:xfrm>
            <a:off x="672573" y="2500272"/>
            <a:ext cx="7601368" cy="2880442"/>
            <a:chOff x="839958" y="2998219"/>
            <a:chExt cx="7601368" cy="288044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E907EC4-1D5A-4748-A3F4-3CA0A67681A2}"/>
                </a:ext>
              </a:extLst>
            </p:cNvPr>
            <p:cNvGrpSpPr/>
            <p:nvPr/>
          </p:nvGrpSpPr>
          <p:grpSpPr>
            <a:xfrm>
              <a:off x="4244287" y="4519763"/>
              <a:ext cx="939801" cy="807085"/>
              <a:chOff x="98916" y="0"/>
              <a:chExt cx="1119000" cy="1018834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DD2219DA-4D50-4CC1-9D38-D86C14277E1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0025" y="0"/>
                <a:ext cx="475615" cy="611505"/>
                <a:chOff x="200025" y="0"/>
                <a:chExt cx="527901" cy="688156"/>
              </a:xfrm>
            </p:grpSpPr>
            <p:sp>
              <p:nvSpPr>
                <p:cNvPr id="61" name="Freeform 39">
                  <a:extLst>
                    <a:ext uri="{FF2B5EF4-FFF2-40B4-BE49-F238E27FC236}">
                      <a16:creationId xmlns:a16="http://schemas.microsoft.com/office/drawing/2014/main" id="{741FE06E-E1B6-4FE9-B4AB-FE7837FAB465}"/>
                    </a:ext>
                  </a:extLst>
                </p:cNvPr>
                <p:cNvSpPr/>
                <p:nvPr/>
              </p:nvSpPr>
              <p:spPr>
                <a:xfrm>
                  <a:off x="200025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80C77AC4-1DFA-4075-899D-9A948B2A42CA}"/>
                    </a:ext>
                  </a:extLst>
                </p:cNvPr>
                <p:cNvSpPr/>
                <p:nvPr/>
              </p:nvSpPr>
              <p:spPr>
                <a:xfrm>
                  <a:off x="270726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8E8B77CA-9021-4765-A749-39EB6E42B3E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8916" y="407330"/>
                <a:ext cx="475615" cy="611504"/>
                <a:chOff x="109791" y="423764"/>
                <a:chExt cx="527901" cy="688155"/>
              </a:xfrm>
            </p:grpSpPr>
            <p:sp>
              <p:nvSpPr>
                <p:cNvPr id="51" name="Freeform 42">
                  <a:extLst>
                    <a:ext uri="{FF2B5EF4-FFF2-40B4-BE49-F238E27FC236}">
                      <a16:creationId xmlns:a16="http://schemas.microsoft.com/office/drawing/2014/main" id="{3577BBB9-C4AC-441B-B29F-2C56C1CADE18}"/>
                    </a:ext>
                  </a:extLst>
                </p:cNvPr>
                <p:cNvSpPr/>
                <p:nvPr/>
              </p:nvSpPr>
              <p:spPr>
                <a:xfrm>
                  <a:off x="109791" y="758401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B972567F-6215-4B0C-9761-0F2974D1FF5D}"/>
                    </a:ext>
                  </a:extLst>
                </p:cNvPr>
                <p:cNvSpPr/>
                <p:nvPr/>
              </p:nvSpPr>
              <p:spPr>
                <a:xfrm>
                  <a:off x="180492" y="423764"/>
                  <a:ext cx="386498" cy="3865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B4656CE7-1025-432E-A22D-9B3CBE53FDF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38175" y="28575"/>
                <a:ext cx="475615" cy="611505"/>
                <a:chOff x="638175" y="28575"/>
                <a:chExt cx="527901" cy="688156"/>
              </a:xfrm>
            </p:grpSpPr>
            <p:sp>
              <p:nvSpPr>
                <p:cNvPr id="49" name="Freeform 45">
                  <a:extLst>
                    <a:ext uri="{FF2B5EF4-FFF2-40B4-BE49-F238E27FC236}">
                      <a16:creationId xmlns:a16="http://schemas.microsoft.com/office/drawing/2014/main" id="{BBBFCE63-C37C-466E-BA8B-09AF959BB765}"/>
                    </a:ext>
                  </a:extLst>
                </p:cNvPr>
                <p:cNvSpPr/>
                <p:nvPr/>
              </p:nvSpPr>
              <p:spPr>
                <a:xfrm>
                  <a:off x="638175" y="363213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1E03BD66-E077-4140-8C3C-44C772E5DBC4}"/>
                    </a:ext>
                  </a:extLst>
                </p:cNvPr>
                <p:cNvSpPr/>
                <p:nvPr/>
              </p:nvSpPr>
              <p:spPr>
                <a:xfrm>
                  <a:off x="708876" y="28575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E49F197B-36BF-4587-9909-E13D484D43F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42301" y="322619"/>
                <a:ext cx="475615" cy="611505"/>
                <a:chOff x="719194" y="317688"/>
                <a:chExt cx="527901" cy="688156"/>
              </a:xfrm>
            </p:grpSpPr>
            <p:sp>
              <p:nvSpPr>
                <p:cNvPr id="47" name="Freeform 48">
                  <a:extLst>
                    <a:ext uri="{FF2B5EF4-FFF2-40B4-BE49-F238E27FC236}">
                      <a16:creationId xmlns:a16="http://schemas.microsoft.com/office/drawing/2014/main" id="{0E1D1DC0-A17D-408D-9F4D-6024F0A61B91}"/>
                    </a:ext>
                  </a:extLst>
                </p:cNvPr>
                <p:cNvSpPr/>
                <p:nvPr/>
              </p:nvSpPr>
              <p:spPr>
                <a:xfrm>
                  <a:off x="719194" y="652326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185B4CF1-1504-4EF5-9D56-1C94BE8346B9}"/>
                    </a:ext>
                  </a:extLst>
                </p:cNvPr>
                <p:cNvSpPr/>
                <p:nvPr/>
              </p:nvSpPr>
              <p:spPr>
                <a:xfrm>
                  <a:off x="789894" y="317688"/>
                  <a:ext cx="386500" cy="38649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39" name="Speech Bubble: Rectangle with Corners Rounded 38">
              <a:extLst>
                <a:ext uri="{FF2B5EF4-FFF2-40B4-BE49-F238E27FC236}">
                  <a16:creationId xmlns:a16="http://schemas.microsoft.com/office/drawing/2014/main" id="{0BA1E041-F039-4B81-928C-AA9425389842}"/>
                </a:ext>
              </a:extLst>
            </p:cNvPr>
            <p:cNvSpPr/>
            <p:nvPr/>
          </p:nvSpPr>
          <p:spPr>
            <a:xfrm>
              <a:off x="1156982" y="3091008"/>
              <a:ext cx="3172222" cy="1139911"/>
            </a:xfrm>
            <a:prstGeom prst="wedgeRoundRectCallout">
              <a:avLst>
                <a:gd name="adj1" fmla="val 45614"/>
                <a:gd name="adj2" fmla="val 76087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John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trolley is moving fast, so it must be accelerating.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Speech Bubble: Rectangle with Corners Rounded 39">
              <a:extLst>
                <a:ext uri="{FF2B5EF4-FFF2-40B4-BE49-F238E27FC236}">
                  <a16:creationId xmlns:a16="http://schemas.microsoft.com/office/drawing/2014/main" id="{BB730B6A-54C2-4C5D-91B5-0A30D58F8CF7}"/>
                </a:ext>
              </a:extLst>
            </p:cNvPr>
            <p:cNvSpPr/>
            <p:nvPr/>
          </p:nvSpPr>
          <p:spPr>
            <a:xfrm>
              <a:off x="4838136" y="2998219"/>
              <a:ext cx="3603190" cy="1103576"/>
            </a:xfrm>
            <a:prstGeom prst="wedgeRoundRectCallout">
              <a:avLst>
                <a:gd name="adj1" fmla="val -43133"/>
                <a:gd name="adj2" fmla="val 83030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Susan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trolley is accelerating because its speed is changing.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Speech Bubble: Rectangle with Corners Rounded 40">
              <a:extLst>
                <a:ext uri="{FF2B5EF4-FFF2-40B4-BE49-F238E27FC236}">
                  <a16:creationId xmlns:a16="http://schemas.microsoft.com/office/drawing/2014/main" id="{C21B42E0-19B4-4D13-91A8-606CCD4E80B4}"/>
                </a:ext>
              </a:extLst>
            </p:cNvPr>
            <p:cNvSpPr/>
            <p:nvPr/>
          </p:nvSpPr>
          <p:spPr>
            <a:xfrm>
              <a:off x="839958" y="4666762"/>
              <a:ext cx="2647620" cy="1139910"/>
            </a:xfrm>
            <a:prstGeom prst="wedgeRoundRectCallout">
              <a:avLst>
                <a:gd name="adj1" fmla="val 74002"/>
                <a:gd name="adj2" fmla="val -24734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Ruby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Just for a moment, the trolley isn’t accelerating.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Speech Bubble: Rectangle with Corners Rounded 41">
              <a:extLst>
                <a:ext uri="{FF2B5EF4-FFF2-40B4-BE49-F238E27FC236}">
                  <a16:creationId xmlns:a16="http://schemas.microsoft.com/office/drawing/2014/main" id="{2740A89F-CA1E-42F2-9417-952CB2C343D4}"/>
                </a:ext>
              </a:extLst>
            </p:cNvPr>
            <p:cNvSpPr/>
            <p:nvPr/>
          </p:nvSpPr>
          <p:spPr>
            <a:xfrm>
              <a:off x="5670967" y="4640827"/>
              <a:ext cx="2757753" cy="1237834"/>
            </a:xfrm>
            <a:prstGeom prst="wedgeRoundRectCallout">
              <a:avLst>
                <a:gd name="adj1" fmla="val -65679"/>
                <a:gd name="adj2" fmla="val -28402"/>
                <a:gd name="adj3" fmla="val 16667"/>
              </a:avLst>
            </a:prstGeom>
            <a:solidFill>
              <a:srgbClr val="FFFFE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William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: 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The faster the trolley goes, the greater its acceleration is.</a:t>
              </a:r>
              <a:endParaRPr lang="en-GB" sz="12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869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00E791C-CA9F-4DF2-963A-652E03DA0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pic>
        <p:nvPicPr>
          <p:cNvPr id="26" name="Picture 2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92D7ED8-1504-4029-9C6C-3F962DA334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186" y="833413"/>
            <a:ext cx="2448000" cy="3672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Faster, slower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8528865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442383"/>
            <a:ext cx="8748828" cy="16943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the acceleration of the trolley?</a:t>
            </a:r>
          </a:p>
          <a:p>
            <a:pPr lvl="1">
              <a:spcAft>
                <a:spcPts val="6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the acceleration of the trolley? </a:t>
            </a:r>
          </a:p>
          <a:p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would you say to help them understand?</a:t>
            </a:r>
            <a:endParaRPr lang="en-GB" sz="14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BFF40D-8C2B-4B9C-A2F6-F62F9B1F9D9F}"/>
              </a:ext>
            </a:extLst>
          </p:cNvPr>
          <p:cNvGrpSpPr/>
          <p:nvPr/>
        </p:nvGrpSpPr>
        <p:grpSpPr>
          <a:xfrm>
            <a:off x="4213636" y="2796882"/>
            <a:ext cx="863848" cy="698999"/>
            <a:chOff x="98916" y="0"/>
            <a:chExt cx="1119000" cy="101883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2FAFDFA-92D6-47A4-88C1-B891AD4698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0025" y="0"/>
              <a:ext cx="475615" cy="611505"/>
              <a:chOff x="200025" y="0"/>
              <a:chExt cx="527901" cy="688156"/>
            </a:xfrm>
          </p:grpSpPr>
          <p:sp>
            <p:nvSpPr>
              <p:cNvPr id="72" name="Freeform 39">
                <a:extLst>
                  <a:ext uri="{FF2B5EF4-FFF2-40B4-BE49-F238E27FC236}">
                    <a16:creationId xmlns:a16="http://schemas.microsoft.com/office/drawing/2014/main" id="{C75F96A2-BE90-4D53-A70F-DB9F055D2BD2}"/>
                  </a:ext>
                </a:extLst>
              </p:cNvPr>
              <p:cNvSpPr/>
              <p:nvPr/>
            </p:nvSpPr>
            <p:spPr>
              <a:xfrm>
                <a:off x="200025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5513173-E188-4755-9DB4-D51725CA1D5C}"/>
                  </a:ext>
                </a:extLst>
              </p:cNvPr>
              <p:cNvSpPr/>
              <p:nvPr/>
            </p:nvSpPr>
            <p:spPr>
              <a:xfrm>
                <a:off x="270726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3E5CF9F-D89F-46D8-98BC-86C2DAF575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916" y="407330"/>
              <a:ext cx="475615" cy="611504"/>
              <a:chOff x="109791" y="423764"/>
              <a:chExt cx="527901" cy="688155"/>
            </a:xfrm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05C4008B-846E-4E18-A0A4-82479155FCB9}"/>
                  </a:ext>
                </a:extLst>
              </p:cNvPr>
              <p:cNvSpPr/>
              <p:nvPr/>
            </p:nvSpPr>
            <p:spPr>
              <a:xfrm>
                <a:off x="109791" y="758401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96E9F1B-D52C-4C78-8BB7-B50F4BAFFA90}"/>
                  </a:ext>
                </a:extLst>
              </p:cNvPr>
              <p:cNvSpPr/>
              <p:nvPr/>
            </p:nvSpPr>
            <p:spPr>
              <a:xfrm>
                <a:off x="180492" y="423764"/>
                <a:ext cx="386498" cy="3865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7D20C5-E8DA-4061-B5EE-169CB55FACE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8175" y="28575"/>
              <a:ext cx="475615" cy="611505"/>
              <a:chOff x="638175" y="28575"/>
              <a:chExt cx="527901" cy="688156"/>
            </a:xfrm>
          </p:grpSpPr>
          <p:sp>
            <p:nvSpPr>
              <p:cNvPr id="68" name="Freeform 45">
                <a:extLst>
                  <a:ext uri="{FF2B5EF4-FFF2-40B4-BE49-F238E27FC236}">
                    <a16:creationId xmlns:a16="http://schemas.microsoft.com/office/drawing/2014/main" id="{68CA3848-1585-4FE9-BF93-7AF3CCFD8EDF}"/>
                  </a:ext>
                </a:extLst>
              </p:cNvPr>
              <p:cNvSpPr/>
              <p:nvPr/>
            </p:nvSpPr>
            <p:spPr>
              <a:xfrm>
                <a:off x="638175" y="363213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B1F2DC93-F955-419A-B769-5E4790042F06}"/>
                  </a:ext>
                </a:extLst>
              </p:cNvPr>
              <p:cNvSpPr/>
              <p:nvPr/>
            </p:nvSpPr>
            <p:spPr>
              <a:xfrm>
                <a:off x="708876" y="28575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58B60A2-664C-45D7-B505-B07E4A6D5F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2301" y="322619"/>
              <a:ext cx="475615" cy="611505"/>
              <a:chOff x="719194" y="317688"/>
              <a:chExt cx="527901" cy="688156"/>
            </a:xfrm>
          </p:grpSpPr>
          <p:sp>
            <p:nvSpPr>
              <p:cNvPr id="66" name="Freeform 48">
                <a:extLst>
                  <a:ext uri="{FF2B5EF4-FFF2-40B4-BE49-F238E27FC236}">
                    <a16:creationId xmlns:a16="http://schemas.microsoft.com/office/drawing/2014/main" id="{BEB49DB2-FC71-4378-9A24-9C410CD98A67}"/>
                  </a:ext>
                </a:extLst>
              </p:cNvPr>
              <p:cNvSpPr/>
              <p:nvPr/>
            </p:nvSpPr>
            <p:spPr>
              <a:xfrm>
                <a:off x="719194" y="652326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69D848E-C9F2-4CE0-9373-D0F0B15CC8DF}"/>
                  </a:ext>
                </a:extLst>
              </p:cNvPr>
              <p:cNvSpPr/>
              <p:nvPr/>
            </p:nvSpPr>
            <p:spPr>
              <a:xfrm>
                <a:off x="789894" y="317688"/>
                <a:ext cx="386500" cy="3864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600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B65D7D6-F0B0-4B7E-92D5-0642C0E00FB5}"/>
              </a:ext>
            </a:extLst>
          </p:cNvPr>
          <p:cNvSpPr/>
          <p:nvPr/>
        </p:nvSpPr>
        <p:spPr>
          <a:xfrm>
            <a:off x="360000" y="864000"/>
            <a:ext cx="58542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4013" indent="-354013"/>
            <a:r>
              <a:rPr lang="en-US" sz="1600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4.</a:t>
            </a: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The students are talking about the trolley’s motion.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C18AD693-7E2D-4436-A633-4F98F0C7B899}"/>
              </a:ext>
            </a:extLst>
          </p:cNvPr>
          <p:cNvSpPr/>
          <p:nvPr/>
        </p:nvSpPr>
        <p:spPr>
          <a:xfrm>
            <a:off x="1507938" y="1619882"/>
            <a:ext cx="2836115" cy="930479"/>
          </a:xfrm>
          <a:prstGeom prst="wedgeRoundRectCallout">
            <a:avLst>
              <a:gd name="adj1" fmla="val 45614"/>
              <a:gd name="adj2" fmla="val 76087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John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trolley is moving fast, so it must be accelerating.</a:t>
            </a:r>
            <a:endParaRPr lang="en-GB" sz="11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2E1A6EF8-ABC2-4BEC-805D-D925FD2FFAFB}"/>
              </a:ext>
            </a:extLst>
          </p:cNvPr>
          <p:cNvSpPr/>
          <p:nvPr/>
        </p:nvSpPr>
        <p:spPr>
          <a:xfrm>
            <a:off x="4813514" y="1600866"/>
            <a:ext cx="3221420" cy="900820"/>
          </a:xfrm>
          <a:prstGeom prst="wedgeRoundRectCallout">
            <a:avLst>
              <a:gd name="adj1" fmla="val -43133"/>
              <a:gd name="adj2" fmla="val 83030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Susan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The trolley is accelerating because its speed is changing.</a:t>
            </a:r>
            <a:endParaRPr lang="en-GB" sz="1100" dirty="0"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peech Bubble: Rectangle with Corners Rounded 28">
            <a:extLst>
              <a:ext uri="{FF2B5EF4-FFF2-40B4-BE49-F238E27FC236}">
                <a16:creationId xmlns:a16="http://schemas.microsoft.com/office/drawing/2014/main" id="{58200F86-87ED-4E36-A8FA-385F969A01AC}"/>
              </a:ext>
            </a:extLst>
          </p:cNvPr>
          <p:cNvSpPr/>
          <p:nvPr/>
        </p:nvSpPr>
        <p:spPr>
          <a:xfrm>
            <a:off x="1167084" y="2939964"/>
            <a:ext cx="2367096" cy="930478"/>
          </a:xfrm>
          <a:prstGeom prst="wedgeRoundRectCallout">
            <a:avLst>
              <a:gd name="adj1" fmla="val 74002"/>
              <a:gd name="adj2" fmla="val -24734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Ruby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Just for a moment, the trolley isn’t accelerating.</a:t>
            </a:r>
            <a:endParaRPr lang="en-GB" sz="1100" dirty="0"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F20B5ABB-6999-4A54-A2CD-15E77983E516}"/>
              </a:ext>
            </a:extLst>
          </p:cNvPr>
          <p:cNvSpPr/>
          <p:nvPr/>
        </p:nvSpPr>
        <p:spPr>
          <a:xfrm>
            <a:off x="5495543" y="2899998"/>
            <a:ext cx="2465560" cy="1010411"/>
          </a:xfrm>
          <a:prstGeom prst="wedgeRoundRectCallout">
            <a:avLst>
              <a:gd name="adj1" fmla="val -65679"/>
              <a:gd name="adj2" fmla="val -28402"/>
              <a:gd name="adj3" fmla="val 16667"/>
            </a:avLst>
          </a:prstGeom>
          <a:solidFill>
            <a:srgbClr val="FFFFE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William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faster the trolley goes, the greater its acceleration is.</a:t>
            </a:r>
            <a:endParaRPr lang="en-GB" sz="1100" dirty="0"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5189855A-DABE-4EDB-8613-A3906BDC001F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8850877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64E4C4-DA4B-4AE5-8C99-8B8166333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the top of the hill and down again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24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ball rolls up and down a slope.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stops momentarily at the top.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E013BB-25D6-49BE-BD4E-5A97880138CC}"/>
              </a:ext>
            </a:extLst>
          </p:cNvPr>
          <p:cNvSpPr/>
          <p:nvPr/>
        </p:nvSpPr>
        <p:spPr>
          <a:xfrm>
            <a:off x="457200" y="3862929"/>
            <a:ext cx="7927192" cy="387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arrows show the direction of the ball as it moves (1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5).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2A4EDA9-B9A1-492A-B5FD-DFA3377B4B3C}"/>
              </a:ext>
            </a:extLst>
          </p:cNvPr>
          <p:cNvGrpSpPr/>
          <p:nvPr/>
        </p:nvGrpSpPr>
        <p:grpSpPr>
          <a:xfrm>
            <a:off x="913321" y="1325491"/>
            <a:ext cx="7014949" cy="2143153"/>
            <a:chOff x="1174856" y="3599166"/>
            <a:chExt cx="7014949" cy="214315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EFA0D28-F72F-4F5F-881B-D480A48A54B0}"/>
                </a:ext>
              </a:extLst>
            </p:cNvPr>
            <p:cNvGrpSpPr/>
            <p:nvPr/>
          </p:nvGrpSpPr>
          <p:grpSpPr>
            <a:xfrm>
              <a:off x="1174856" y="3599166"/>
              <a:ext cx="7014949" cy="2143153"/>
              <a:chOff x="1174856" y="3599166"/>
              <a:chExt cx="7014949" cy="2143153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63E917EA-1BF5-42E0-A463-66DA039A7440}"/>
                  </a:ext>
                </a:extLst>
              </p:cNvPr>
              <p:cNvGrpSpPr/>
              <p:nvPr/>
            </p:nvGrpSpPr>
            <p:grpSpPr>
              <a:xfrm>
                <a:off x="1174856" y="3599166"/>
                <a:ext cx="7014949" cy="2143153"/>
                <a:chOff x="1092306" y="3684891"/>
                <a:chExt cx="7014949" cy="2143153"/>
              </a:xfrm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719C890D-9F44-4F45-A846-B4D891F9CBD1}"/>
                    </a:ext>
                  </a:extLst>
                </p:cNvPr>
                <p:cNvGrpSpPr/>
                <p:nvPr/>
              </p:nvGrpSpPr>
              <p:grpSpPr>
                <a:xfrm>
                  <a:off x="1092306" y="3684891"/>
                  <a:ext cx="7014949" cy="2143153"/>
                  <a:chOff x="1092306" y="3684891"/>
                  <a:chExt cx="7014949" cy="2143153"/>
                </a:xfrm>
              </p:grpSpPr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50B28023-D507-40FD-96C2-7C2F4C65A62B}"/>
                      </a:ext>
                    </a:extLst>
                  </p:cNvPr>
                  <p:cNvGrpSpPr/>
                  <p:nvPr/>
                </p:nvGrpSpPr>
                <p:grpSpPr>
                  <a:xfrm>
                    <a:off x="1092306" y="3684891"/>
                    <a:ext cx="7014949" cy="2143153"/>
                    <a:chOff x="1092306" y="3684891"/>
                    <a:chExt cx="7014949" cy="2143153"/>
                  </a:xfrm>
                </p:grpSpPr>
                <p:sp>
                  <p:nvSpPr>
                    <p:cNvPr id="4" name="Right Triangle 3">
                      <a:extLst>
                        <a:ext uri="{FF2B5EF4-FFF2-40B4-BE49-F238E27FC236}">
                          <a16:creationId xmlns:a16="http://schemas.microsoft.com/office/drawing/2014/main" id="{5E88EAB1-1973-440C-972F-BB1860DB1B1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092306" y="4245516"/>
                      <a:ext cx="7014949" cy="1582528"/>
                    </a:xfrm>
                    <a:prstGeom prst="rtTriangle">
                      <a:avLst/>
                    </a:prstGeom>
                    <a:solidFill>
                      <a:srgbClr val="B97A5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" name="TextBox 8">
                      <a:extLst>
                        <a:ext uri="{FF2B5EF4-FFF2-40B4-BE49-F238E27FC236}">
                          <a16:creationId xmlns:a16="http://schemas.microsoft.com/office/drawing/2014/main" id="{24557BCD-A05F-4BDF-BA55-14660B1E97C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58055" y="4887534"/>
                      <a:ext cx="360000" cy="36000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786D61DC-81B4-4521-AD9E-A01D888889C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369265" y="4307448"/>
                      <a:ext cx="3600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E02AADDE-37D5-42D3-97A4-D8D280D8EFC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05640" y="4008694"/>
                      <a:ext cx="3600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p:txBody>
                </p:sp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BB550E70-3C51-42AD-886D-A9F6529EF6D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34246" y="4612480"/>
                      <a:ext cx="3600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p:txBody>
                </p:sp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8B78779C-855A-4358-9241-21FA7B4AC67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30167" y="3684891"/>
                      <a:ext cx="3600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p:txBody>
                </p:sp>
              </p:grpSp>
              <p:sp>
                <p:nvSpPr>
                  <p:cNvPr id="21" name="Arrow: Right 20">
                    <a:extLst>
                      <a:ext uri="{FF2B5EF4-FFF2-40B4-BE49-F238E27FC236}">
                        <a16:creationId xmlns:a16="http://schemas.microsoft.com/office/drawing/2014/main" id="{B4AEDBA5-5A6F-42AA-86AC-25D8E565CA6C}"/>
                      </a:ext>
                    </a:extLst>
                  </p:cNvPr>
                  <p:cNvSpPr/>
                  <p:nvPr/>
                </p:nvSpPr>
                <p:spPr>
                  <a:xfrm rot="20736811">
                    <a:off x="1729948" y="5324579"/>
                    <a:ext cx="720000" cy="179203"/>
                  </a:xfrm>
                  <a:prstGeom prst="right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Arrow: Right 21">
                    <a:extLst>
                      <a:ext uri="{FF2B5EF4-FFF2-40B4-BE49-F238E27FC236}">
                        <a16:creationId xmlns:a16="http://schemas.microsoft.com/office/drawing/2014/main" id="{9735781A-E18B-4AD0-A40F-6BEFE248C20F}"/>
                      </a:ext>
                    </a:extLst>
                  </p:cNvPr>
                  <p:cNvSpPr/>
                  <p:nvPr/>
                </p:nvSpPr>
                <p:spPr>
                  <a:xfrm rot="20736811">
                    <a:off x="4241330" y="4753824"/>
                    <a:ext cx="720000" cy="179203"/>
                  </a:xfrm>
                  <a:prstGeom prst="rightArrow">
                    <a:avLst/>
                  </a:prstGeom>
                  <a:solidFill>
                    <a:srgbClr val="C0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Arrow: Right 22">
                    <a:extLst>
                      <a:ext uri="{FF2B5EF4-FFF2-40B4-BE49-F238E27FC236}">
                        <a16:creationId xmlns:a16="http://schemas.microsoft.com/office/drawing/2014/main" id="{9B49BAFB-E369-4392-A7A5-A9205C869DC5}"/>
                      </a:ext>
                    </a:extLst>
                  </p:cNvPr>
                  <p:cNvSpPr/>
                  <p:nvPr/>
                </p:nvSpPr>
                <p:spPr>
                  <a:xfrm rot="9940670">
                    <a:off x="2802166" y="5081520"/>
                    <a:ext cx="720000" cy="179203"/>
                  </a:xfrm>
                  <a:prstGeom prst="rightArrow">
                    <a:avLst/>
                  </a:prstGeom>
                  <a:solidFill>
                    <a:srgbClr val="26619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Arrow: Right 23">
                    <a:extLst>
                      <a:ext uri="{FF2B5EF4-FFF2-40B4-BE49-F238E27FC236}">
                        <a16:creationId xmlns:a16="http://schemas.microsoft.com/office/drawing/2014/main" id="{21A0D928-0F7C-421B-9616-B4803865A5AA}"/>
                      </a:ext>
                    </a:extLst>
                  </p:cNvPr>
                  <p:cNvSpPr/>
                  <p:nvPr/>
                </p:nvSpPr>
                <p:spPr>
                  <a:xfrm rot="9940670">
                    <a:off x="5472203" y="4479877"/>
                    <a:ext cx="720000" cy="179203"/>
                  </a:xfrm>
                  <a:prstGeom prst="rightArrow">
                    <a:avLst/>
                  </a:prstGeom>
                  <a:solidFill>
                    <a:srgbClr val="26619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72488FD6-9D7E-4456-919F-55599C54E7EF}"/>
                    </a:ext>
                  </a:extLst>
                </p:cNvPr>
                <p:cNvSpPr/>
                <p:nvPr/>
              </p:nvSpPr>
              <p:spPr>
                <a:xfrm>
                  <a:off x="3037913" y="4978126"/>
                  <a:ext cx="360339" cy="360000"/>
                </a:xfrm>
                <a:prstGeom prst="ellipse">
                  <a:avLst/>
                </a:prstGeom>
                <a:solidFill>
                  <a:srgbClr val="984807"/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177800" h="177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D5CFC82E-30CA-4680-9FE8-16B99561E21C}"/>
                    </a:ext>
                  </a:extLst>
                </p:cNvPr>
                <p:cNvSpPr/>
                <p:nvPr/>
              </p:nvSpPr>
              <p:spPr>
                <a:xfrm>
                  <a:off x="4373949" y="4676780"/>
                  <a:ext cx="360339" cy="360000"/>
                </a:xfrm>
                <a:prstGeom prst="ellipse">
                  <a:avLst/>
                </a:prstGeom>
                <a:solidFill>
                  <a:srgbClr val="984807"/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177800" h="177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A2CF3616-6119-4349-8A47-2EC002B10355}"/>
                    </a:ext>
                  </a:extLst>
                </p:cNvPr>
                <p:cNvSpPr/>
                <p:nvPr/>
              </p:nvSpPr>
              <p:spPr>
                <a:xfrm>
                  <a:off x="5709985" y="4374340"/>
                  <a:ext cx="360339" cy="360000"/>
                </a:xfrm>
                <a:prstGeom prst="ellipse">
                  <a:avLst/>
                </a:prstGeom>
                <a:solidFill>
                  <a:srgbClr val="984807"/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177800" h="177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04A2CEA1-1EF1-4EB6-B6B2-02A4BEF89284}"/>
                    </a:ext>
                  </a:extLst>
                </p:cNvPr>
                <p:cNvSpPr/>
                <p:nvPr/>
              </p:nvSpPr>
              <p:spPr>
                <a:xfrm>
                  <a:off x="1857716" y="5247534"/>
                  <a:ext cx="360339" cy="360000"/>
                </a:xfrm>
                <a:prstGeom prst="ellipse">
                  <a:avLst/>
                </a:prstGeom>
                <a:solidFill>
                  <a:srgbClr val="984807"/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177800" h="177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89E19F86-BBB4-4197-8775-8CC2FF1224BD}"/>
                  </a:ext>
                </a:extLst>
              </p:cNvPr>
              <p:cNvGrpSpPr/>
              <p:nvPr/>
            </p:nvGrpSpPr>
            <p:grpSpPr>
              <a:xfrm>
                <a:off x="6958014" y="4056891"/>
                <a:ext cx="722430" cy="175667"/>
                <a:chOff x="6958014" y="4056891"/>
                <a:chExt cx="722430" cy="175667"/>
              </a:xfrm>
            </p:grpSpPr>
            <p:sp>
              <p:nvSpPr>
                <p:cNvPr id="31" name="Arrow: U-Turn 30">
                  <a:extLst>
                    <a:ext uri="{FF2B5EF4-FFF2-40B4-BE49-F238E27FC236}">
                      <a16:creationId xmlns:a16="http://schemas.microsoft.com/office/drawing/2014/main" id="{F0A242B0-5C98-4834-A7E0-A2EA5F8FDEBD}"/>
                    </a:ext>
                  </a:extLst>
                </p:cNvPr>
                <p:cNvSpPr/>
                <p:nvPr/>
              </p:nvSpPr>
              <p:spPr>
                <a:xfrm rot="4605566" flipH="1">
                  <a:off x="7237969" y="3790084"/>
                  <a:ext cx="175667" cy="709282"/>
                </a:xfrm>
                <a:prstGeom prst="uturnArrow">
                  <a:avLst>
                    <a:gd name="adj1" fmla="val 14689"/>
                    <a:gd name="adj2" fmla="val 25000"/>
                    <a:gd name="adj3" fmla="val 25000"/>
                    <a:gd name="adj4" fmla="val 43750"/>
                    <a:gd name="adj5" fmla="val 100000"/>
                  </a:avLst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Arrow: Right 31">
                  <a:extLst>
                    <a:ext uri="{FF2B5EF4-FFF2-40B4-BE49-F238E27FC236}">
                      <a16:creationId xmlns:a16="http://schemas.microsoft.com/office/drawing/2014/main" id="{7B7E9891-AE12-4694-AEA4-36A49D2D99CF}"/>
                    </a:ext>
                  </a:extLst>
                </p:cNvPr>
                <p:cNvSpPr/>
                <p:nvPr/>
              </p:nvSpPr>
              <p:spPr>
                <a:xfrm rot="10039944">
                  <a:off x="6958014" y="4067368"/>
                  <a:ext cx="643221" cy="91704"/>
                </a:xfrm>
                <a:prstGeom prst="rightArrow">
                  <a:avLst>
                    <a:gd name="adj1" fmla="val 13381"/>
                    <a:gd name="adj2" fmla="val 53673"/>
                  </a:avLst>
                </a:prstGeom>
                <a:solidFill>
                  <a:srgbClr val="26619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95DFD70-85F3-48A5-9480-4790161AED26}"/>
                </a:ext>
              </a:extLst>
            </p:cNvPr>
            <p:cNvSpPr/>
            <p:nvPr/>
          </p:nvSpPr>
          <p:spPr>
            <a:xfrm>
              <a:off x="7217401" y="3964577"/>
              <a:ext cx="360339" cy="360000"/>
            </a:xfrm>
            <a:prstGeom prst="ellipse">
              <a:avLst/>
            </a:prstGeom>
            <a:solidFill>
              <a:srgbClr val="98480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>
              <a:bevelT w="1778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996437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172C02F-3F63-43FC-ADDD-206AEFF01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the top of the hill and down again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864000"/>
            <a:ext cx="8748828" cy="10232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55600" indent="-355600">
              <a:spcAft>
                <a:spcPts val="1200"/>
              </a:spcAft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Read the following passage. Fill in the gaps to describe what the ball is doing.</a:t>
            </a:r>
          </a:p>
          <a:p>
            <a:pPr marL="363538">
              <a:spcAft>
                <a:spcPts val="1200"/>
              </a:spcAft>
            </a:pP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US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accelerating</a:t>
            </a: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</a:t>
            </a:r>
            <a:r>
              <a:rPr lang="en-US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accelerating</a:t>
            </a: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512" y="2006221"/>
            <a:ext cx="8784976" cy="334440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55600" indent="-355600">
              <a:lnSpc>
                <a:spcPct val="1200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	The ball is moving quickly at the start.  It is _______________ .  </a:t>
            </a:r>
          </a:p>
          <a:p>
            <a:pPr marL="355600" indent="-355600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As it rolls up the slope it is _______________ .  </a:t>
            </a:r>
          </a:p>
          <a:p>
            <a:pPr marL="355600" indent="-355600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It is at the top of the slope for just a moment as it turns around. At the top of the slope it is _______________.  </a:t>
            </a:r>
          </a:p>
          <a:p>
            <a:pPr marL="355600" indent="-355600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	Rolling down the slope, the ball is _______________.  </a:t>
            </a:r>
          </a:p>
          <a:p>
            <a:pPr marL="355600" indent="-355600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	As it moves quickly towards the bottom of the slope it is _______________.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54702E-9778-4472-9D68-1E4D28166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00" y="4374805"/>
            <a:ext cx="5904644" cy="183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441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172C02F-3F63-43FC-ADDD-206AEFF01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the top of the hill and down again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864000"/>
            <a:ext cx="8748828" cy="10232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55600" indent="-355600">
              <a:spcAft>
                <a:spcPts val="1200"/>
              </a:spcAft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</a:t>
            </a:r>
          </a:p>
          <a:p>
            <a:pPr marL="363538">
              <a:spcAft>
                <a:spcPts val="1200"/>
              </a:spcAft>
            </a:pP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 just the words </a:t>
            </a:r>
            <a:r>
              <a:rPr lang="en-US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accelerating</a:t>
            </a:r>
            <a:r>
              <a:rPr lang="en-US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US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accelerating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512" y="2006221"/>
            <a:ext cx="8784976" cy="334440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55600" indent="-355600">
              <a:lnSpc>
                <a:spcPct val="1200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	The ball is moving quickly at the start.  It is _______________ .  </a:t>
            </a:r>
          </a:p>
          <a:p>
            <a:pPr marL="355600" indent="-355600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As it rolls up the slope it is _______________ .  </a:t>
            </a:r>
          </a:p>
          <a:p>
            <a:pPr marL="355600" indent="-355600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It is at the top of the slope for just a moment as it turns around. At the top of the slope it is _______________.  </a:t>
            </a:r>
          </a:p>
          <a:p>
            <a:pPr marL="355600" indent="-355600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	Rolling down the slope, the ball is _______________.  </a:t>
            </a:r>
          </a:p>
          <a:p>
            <a:pPr marL="355600" indent="-355600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	As it moves quickly towards the bottom of the slope it is _______________.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54702E-9778-4472-9D68-1E4D28166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00" y="4374805"/>
            <a:ext cx="5904644" cy="18314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CEE4A3-C7FC-428E-A8DA-20266E41A1D6}"/>
              </a:ext>
            </a:extLst>
          </p:cNvPr>
          <p:cNvSpPr txBox="1"/>
          <p:nvPr/>
        </p:nvSpPr>
        <p:spPr>
          <a:xfrm>
            <a:off x="6101922" y="2005462"/>
            <a:ext cx="162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accelerating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40874A-0BFB-40B2-BE79-CB9E6B7A5088}"/>
              </a:ext>
            </a:extLst>
          </p:cNvPr>
          <p:cNvSpPr txBox="1"/>
          <p:nvPr/>
        </p:nvSpPr>
        <p:spPr>
          <a:xfrm>
            <a:off x="4095322" y="2483195"/>
            <a:ext cx="162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accelerating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D14657-F825-4C4A-A9E7-1E81678CFD80}"/>
              </a:ext>
            </a:extLst>
          </p:cNvPr>
          <p:cNvSpPr txBox="1"/>
          <p:nvPr/>
        </p:nvSpPr>
        <p:spPr>
          <a:xfrm>
            <a:off x="3775882" y="3298723"/>
            <a:ext cx="162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accelerating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85408B-E060-407F-878F-F7DD0DD5CF9F}"/>
              </a:ext>
            </a:extLst>
          </p:cNvPr>
          <p:cNvSpPr txBox="1"/>
          <p:nvPr/>
        </p:nvSpPr>
        <p:spPr>
          <a:xfrm>
            <a:off x="4861732" y="3775697"/>
            <a:ext cx="162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accelerating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DD2F35-4DD6-41B3-945D-3D66A194B936}"/>
              </a:ext>
            </a:extLst>
          </p:cNvPr>
          <p:cNvSpPr txBox="1"/>
          <p:nvPr/>
        </p:nvSpPr>
        <p:spPr>
          <a:xfrm>
            <a:off x="975532" y="4581140"/>
            <a:ext cx="162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accelerating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38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Going faster?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70054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36036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2018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68000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78828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3788282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are accelerating.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44570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44337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Neither car is accelerating.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10551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103189"/>
            <a:ext cx="547837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has a greater acceleration than red. 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76533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76300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red car has a greater acceleration than blue.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0054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36036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2018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67760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74525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67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343150" cy="6249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1.</a:t>
            </a:r>
            <a:r>
              <a:rPr lang="en-GB" dirty="0">
                <a:effectLst/>
                <a:cs typeface="Arial" panose="020B0604020202020204" pitchFamily="34" charset="0"/>
              </a:rPr>
              <a:t>	What is happening when the red </a:t>
            </a:r>
            <a:r>
              <a:rPr lang="en-GB" dirty="0">
                <a:cs typeface="Arial" panose="020B0604020202020204" pitchFamily="34" charset="0"/>
              </a:rPr>
              <a:t>car is behind the blue one?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23498" y="1309560"/>
            <a:ext cx="4856248" cy="1776744"/>
            <a:chOff x="541639" y="1848788"/>
            <a:chExt cx="4856248" cy="1776744"/>
          </a:xfrm>
        </p:grpSpPr>
        <p:pic>
          <p:nvPicPr>
            <p:cNvPr id="47" name="Picture 46" descr="Diagram&#10;&#10;Description automatically generated">
              <a:extLst>
                <a:ext uri="{FF2B5EF4-FFF2-40B4-BE49-F238E27FC236}">
                  <a16:creationId xmlns:a16="http://schemas.microsoft.com/office/drawing/2014/main" id="{25C2EDDF-9D70-44CC-981F-A1A50AA0BA5C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9" r="-1"/>
            <a:stretch/>
          </p:blipFill>
          <p:spPr>
            <a:xfrm>
              <a:off x="630996" y="2038711"/>
              <a:ext cx="4766891" cy="1396899"/>
            </a:xfrm>
            <a:prstGeom prst="rect">
              <a:avLst/>
            </a:prstGeom>
          </p:spPr>
        </p:pic>
        <p:sp>
          <p:nvSpPr>
            <p:cNvPr id="2" name="Rounded Rectangle 1"/>
            <p:cNvSpPr/>
            <p:nvPr/>
          </p:nvSpPr>
          <p:spPr>
            <a:xfrm>
              <a:off x="541639" y="1848788"/>
              <a:ext cx="1792770" cy="1776744"/>
            </a:xfrm>
            <a:prstGeom prst="roundRect">
              <a:avLst>
                <a:gd name="adj" fmla="val 3792"/>
              </a:avLst>
            </a:prstGeom>
            <a:solidFill>
              <a:srgbClr val="C00000">
                <a:alpha val="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208785"/>
            <a:ext cx="8343150" cy="357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</a:pPr>
            <a:r>
              <a:rPr lang="en-GB" sz="1600" dirty="0">
                <a:effectLst/>
                <a:cs typeface="Arial" panose="020B0604020202020204" pitchFamily="34" charset="0"/>
              </a:rPr>
              <a:t>What do you think about each statement?</a:t>
            </a:r>
            <a:endParaRPr lang="en-GB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172C02F-3F63-43FC-ADDD-206AEFF01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the top of the hill and down again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864000"/>
            <a:ext cx="8748828" cy="10232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55600" indent="-355600">
              <a:spcAft>
                <a:spcPts val="1200"/>
              </a:spcAft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Read the following passage. Fill in the gaps to describe the magnitude of the ball’s acceleration.</a:t>
            </a:r>
          </a:p>
          <a:p>
            <a:pPr marL="363538">
              <a:spcAft>
                <a:spcPts val="1200"/>
              </a:spcAft>
            </a:pP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use: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same as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greater than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or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smaller than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512" y="2006222"/>
            <a:ext cx="8784976" cy="296156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  <a:spcAft>
                <a:spcPts val="1200"/>
              </a:spcAft>
            </a:pPr>
            <a:endParaRPr lang="en-US" sz="2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	The ball is moving quickly up the slope.   </a:t>
            </a: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Rolling up the slope its acceleration is _______________ at 1.</a:t>
            </a: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Turning around at the top its acceleration is _______________ at 2.</a:t>
            </a: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	Rolling down the slope its acceleration is ______________ at 3.</a:t>
            </a: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	Rolling towards the bottom its acceleration is _______________ at 4.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54702E-9778-4472-9D68-1E4D28166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00" y="4374805"/>
            <a:ext cx="5904644" cy="183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1873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172C02F-3F63-43FC-ADDD-206AEFF01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the top of the hill and down again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864000"/>
            <a:ext cx="8748828" cy="10232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55600" indent="-355600">
              <a:spcAft>
                <a:spcPts val="1200"/>
              </a:spcAft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</a:t>
            </a:r>
          </a:p>
          <a:p>
            <a:pPr marL="363538">
              <a:spcAft>
                <a:spcPts val="1200"/>
              </a:spcAft>
            </a:pP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 just the words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same as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greater than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or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smaller than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512" y="2006222"/>
            <a:ext cx="8784976" cy="296156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  <a:spcAft>
                <a:spcPts val="1200"/>
              </a:spcAft>
            </a:pPr>
            <a:endParaRPr lang="en-US" sz="2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	The ball is moving quickly up the slope.   </a:t>
            </a: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Rolling up the slope its acceleration is _______________ at 1.</a:t>
            </a: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Turning around at the top its acceleration is _______________ at 2.</a:t>
            </a: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	Rolling down the slope its acceleration is ______________ at 3.</a:t>
            </a:r>
          </a:p>
          <a:p>
            <a:pPr marL="355600" indent="-355600">
              <a:lnSpc>
                <a:spcPct val="113000"/>
              </a:lnSpc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	Rolling towards the bottom its acceleration is _______________ at 4.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54702E-9778-4472-9D68-1E4D28166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00" y="4374805"/>
            <a:ext cx="5904644" cy="18314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85E9F4-B1DB-4731-BE1D-1C5DF843DA82}"/>
              </a:ext>
            </a:extLst>
          </p:cNvPr>
          <p:cNvSpPr txBox="1"/>
          <p:nvPr/>
        </p:nvSpPr>
        <p:spPr>
          <a:xfrm>
            <a:off x="5371311" y="2632365"/>
            <a:ext cx="1691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CBBCDB-EDF8-4796-B45D-8C949DAF37D1}"/>
              </a:ext>
            </a:extLst>
          </p:cNvPr>
          <p:cNvSpPr txBox="1"/>
          <p:nvPr/>
        </p:nvSpPr>
        <p:spPr>
          <a:xfrm>
            <a:off x="6040116" y="3090446"/>
            <a:ext cx="1691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673335-5B62-44C3-894D-641518945D12}"/>
              </a:ext>
            </a:extLst>
          </p:cNvPr>
          <p:cNvSpPr txBox="1"/>
          <p:nvPr/>
        </p:nvSpPr>
        <p:spPr>
          <a:xfrm>
            <a:off x="5660253" y="3540386"/>
            <a:ext cx="1691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207E80-AC3B-4B34-A4C0-7A3D083EB4AC}"/>
              </a:ext>
            </a:extLst>
          </p:cNvPr>
          <p:cNvSpPr txBox="1"/>
          <p:nvPr/>
        </p:nvSpPr>
        <p:spPr>
          <a:xfrm>
            <a:off x="6216818" y="4011529"/>
            <a:ext cx="1691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</a:t>
            </a:r>
            <a:endParaRPr lang="en-GB" sz="1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B663C6F9-28A6-4A58-AB1E-97CA72045176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56571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64E4C4-DA4B-4AE5-8C99-8B8166333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626284" cy="997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900"/>
              </a:spcAft>
            </a:pPr>
            <a:r>
              <a:rPr lang="en-US" dirty="0">
                <a:effectLst/>
                <a:cs typeface="Arial" panose="020B0604020202020204" pitchFamily="34" charset="0"/>
              </a:rPr>
              <a:t>Acceleration is calculated as the change in velocity divided by the time taken for the change: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09F93F-6958-4574-9144-371A356415BD}"/>
              </a:ext>
            </a:extLst>
          </p:cNvPr>
          <p:cNvGrpSpPr/>
          <p:nvPr/>
        </p:nvGrpSpPr>
        <p:grpSpPr>
          <a:xfrm>
            <a:off x="395417" y="1790700"/>
            <a:ext cx="8517531" cy="2088000"/>
            <a:chOff x="396684" y="1651000"/>
            <a:chExt cx="8517531" cy="208800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5056D7A-3500-474C-83C8-64075B524BCB}"/>
                </a:ext>
              </a:extLst>
            </p:cNvPr>
            <p:cNvSpPr txBox="1"/>
            <p:nvPr/>
          </p:nvSpPr>
          <p:spPr>
            <a:xfrm>
              <a:off x="5587550" y="1884626"/>
              <a:ext cx="3326665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Change in velocity, </a:t>
              </a:r>
              <a:r>
                <a:rPr lang="el-GR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Δ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v, in metres/second (m/s)  </a:t>
              </a:r>
            </a:p>
            <a:p>
              <a:pPr>
                <a:spcAft>
                  <a:spcPts val="1200"/>
                </a:spcAft>
              </a:pP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Time taken, </a:t>
              </a:r>
              <a:r>
                <a:rPr lang="el-GR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Δ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t, in seconds (s)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9B7C56-6EBE-45A3-9DBE-C91C8D1B3E00}"/>
                </a:ext>
              </a:extLst>
            </p:cNvPr>
            <p:cNvGrpSpPr/>
            <p:nvPr/>
          </p:nvGrpSpPr>
          <p:grpSpPr>
            <a:xfrm>
              <a:off x="396684" y="1957230"/>
              <a:ext cx="4642024" cy="827540"/>
              <a:chOff x="1255734" y="1681651"/>
              <a:chExt cx="4642024" cy="827540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5678B2-561D-4ECA-B4F5-DB22197FA79F}"/>
                  </a:ext>
                </a:extLst>
              </p:cNvPr>
              <p:cNvSpPr txBox="1"/>
              <p:nvPr/>
            </p:nvSpPr>
            <p:spPr>
              <a:xfrm>
                <a:off x="1255734" y="1910755"/>
                <a:ext cx="21580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acceleration =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3613AC-D08A-43C8-B15F-A2D4CDC8DDDB}"/>
                  </a:ext>
                </a:extLst>
              </p:cNvPr>
              <p:cNvSpPr txBox="1"/>
              <p:nvPr/>
            </p:nvSpPr>
            <p:spPr>
              <a:xfrm>
                <a:off x="3335055" y="1681651"/>
                <a:ext cx="25584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change in velocity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5A600B8-B37A-41EF-82AD-21C32F2B0377}"/>
                  </a:ext>
                </a:extLst>
              </p:cNvPr>
              <p:cNvSpPr txBox="1"/>
              <p:nvPr/>
            </p:nvSpPr>
            <p:spPr>
              <a:xfrm>
                <a:off x="3335055" y="2139859"/>
                <a:ext cx="25584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time taken</a:t>
                </a: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3EDF479-71C6-4527-988B-96B319191727}"/>
                  </a:ext>
                </a:extLst>
              </p:cNvPr>
              <p:cNvCxnSpPr>
                <a:cxnSpLocks/>
                <a:stCxn id="9" idx="3"/>
              </p:cNvCxnSpPr>
              <p:nvPr/>
            </p:nvCxnSpPr>
            <p:spPr>
              <a:xfrm>
                <a:off x="3413758" y="2095421"/>
                <a:ext cx="2484000" cy="0"/>
              </a:xfrm>
              <a:prstGeom prst="line">
                <a:avLst/>
              </a:prstGeom>
              <a:ln w="31750">
                <a:solidFill>
                  <a:srgbClr val="9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D934C92-FE88-4FB2-A061-C069C8E8F697}"/>
                </a:ext>
              </a:extLst>
            </p:cNvPr>
            <p:cNvCxnSpPr/>
            <p:nvPr/>
          </p:nvCxnSpPr>
          <p:spPr>
            <a:xfrm>
              <a:off x="5488384" y="1651000"/>
              <a:ext cx="0" cy="208800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7046F1-3DFB-46D9-B181-A229E197E635}"/>
                  </a:ext>
                </a:extLst>
              </p:cNvPr>
              <p:cNvSpPr txBox="1"/>
              <p:nvPr/>
            </p:nvSpPr>
            <p:spPr>
              <a:xfrm>
                <a:off x="457203" y="4115359"/>
                <a:ext cx="8229597" cy="1478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The units of acceleration can be worked out from this equation.</a:t>
                </a:r>
              </a:p>
              <a:p>
                <a:pPr>
                  <a:lnSpc>
                    <a:spcPct val="114000"/>
                  </a:lnSpc>
                </a:pP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They are metres per second (for the velocity)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per 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second (m/s/s).</a:t>
                </a:r>
              </a:p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This is usually shortened to m/s</a:t>
                </a:r>
                <a:r>
                  <a:rPr lang="en-GB" baseline="300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.  </a:t>
                </a:r>
              </a:p>
              <a:p>
                <a:pPr>
                  <a:lnSpc>
                    <a:spcPct val="114000"/>
                  </a:lnSpc>
                </a:pP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Acceleration is measured in </a:t>
                </a:r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metres per second squared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.</a:t>
                </a:r>
                <a:endParaRPr lang="en-US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7046F1-3DFB-46D9-B181-A229E197E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3" y="4115359"/>
                <a:ext cx="8229597" cy="1478290"/>
              </a:xfrm>
              <a:prstGeom prst="rect">
                <a:avLst/>
              </a:prstGeom>
              <a:blipFill>
                <a:blip r:embed="rId4"/>
                <a:stretch>
                  <a:fillRect l="-593" t="-1646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FF976671-51FE-4281-9353-8DAFDAEB5C7C}"/>
              </a:ext>
            </a:extLst>
          </p:cNvPr>
          <p:cNvGrpSpPr/>
          <p:nvPr/>
        </p:nvGrpSpPr>
        <p:grpSpPr>
          <a:xfrm>
            <a:off x="1486427" y="3059684"/>
            <a:ext cx="1218005" cy="827540"/>
            <a:chOff x="1948277" y="2890233"/>
            <a:chExt cx="1218005" cy="82754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6AC55E6-067D-4217-8B9D-17B30917E032}"/>
                </a:ext>
              </a:extLst>
            </p:cNvPr>
            <p:cNvSpPr txBox="1"/>
            <p:nvPr/>
          </p:nvSpPr>
          <p:spPr>
            <a:xfrm>
              <a:off x="1948277" y="3119337"/>
              <a:ext cx="6483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=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8D2FED8-79F4-4A11-B501-A97B62CFF16B}"/>
                </a:ext>
              </a:extLst>
            </p:cNvPr>
            <p:cNvSpPr txBox="1"/>
            <p:nvPr/>
          </p:nvSpPr>
          <p:spPr>
            <a:xfrm>
              <a:off x="2517928" y="2890233"/>
              <a:ext cx="6483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Δ</a:t>
              </a:r>
              <a:r>
                <a:rPr lang="en-GB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v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64BE992-1ACE-4EA0-B4D4-EC7EEEE11F44}"/>
                </a:ext>
              </a:extLst>
            </p:cNvPr>
            <p:cNvSpPr txBox="1"/>
            <p:nvPr/>
          </p:nvSpPr>
          <p:spPr>
            <a:xfrm>
              <a:off x="2517928" y="3348441"/>
              <a:ext cx="6483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Δ</a:t>
              </a:r>
              <a:r>
                <a:rPr lang="en-GB" b="1" dirty="0">
                  <a:solidFill>
                    <a:srgbClr val="9A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AA10E76-2184-4B79-AC41-2BA8DEB719F4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>
              <a:off x="2596631" y="3304003"/>
              <a:ext cx="569650" cy="0"/>
            </a:xfrm>
            <a:prstGeom prst="line">
              <a:avLst/>
            </a:prstGeom>
            <a:ln w="31750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EFDEE975-6BB3-41AD-B4F2-B5EC94C5841B}"/>
              </a:ext>
            </a:extLst>
          </p:cNvPr>
          <p:cNvSpPr txBox="1">
            <a:spLocks/>
          </p:cNvSpPr>
          <p:nvPr/>
        </p:nvSpPr>
        <p:spPr>
          <a:xfrm>
            <a:off x="92212" y="37168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acceleration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AC772A-9174-4AE6-B9CB-0254C81DEBFD}"/>
              </a:ext>
            </a:extLst>
          </p:cNvPr>
          <p:cNvSpPr txBox="1"/>
          <p:nvPr/>
        </p:nvSpPr>
        <p:spPr>
          <a:xfrm>
            <a:off x="3520404" y="3288788"/>
            <a:ext cx="660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rgbClr val="9A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=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C2A7C7-A4D4-4AA6-A485-C2C31CE9C135}"/>
              </a:ext>
            </a:extLst>
          </p:cNvPr>
          <p:cNvSpPr txBox="1"/>
          <p:nvPr/>
        </p:nvSpPr>
        <p:spPr>
          <a:xfrm>
            <a:off x="4180762" y="3059684"/>
            <a:ext cx="79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9A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 - u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807CE10-3A67-4DA3-9431-71FE6E061D85}"/>
              </a:ext>
            </a:extLst>
          </p:cNvPr>
          <p:cNvSpPr txBox="1"/>
          <p:nvPr/>
        </p:nvSpPr>
        <p:spPr>
          <a:xfrm>
            <a:off x="4180760" y="3517892"/>
            <a:ext cx="7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solidFill>
                  <a:srgbClr val="9A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Δ</a:t>
            </a:r>
            <a:r>
              <a:rPr lang="en-GB" b="1" dirty="0">
                <a:solidFill>
                  <a:srgbClr val="9A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C1F84C9-8413-44CA-A421-A0C73BEB0443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4180765" y="3473454"/>
            <a:ext cx="792000" cy="0"/>
          </a:xfrm>
          <a:prstGeom prst="line">
            <a:avLst/>
          </a:prstGeom>
          <a:ln w="31750">
            <a:solidFill>
              <a:srgbClr val="9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D3AEB4E-7BCB-4733-B6A5-7CB716D38D2D}"/>
              </a:ext>
            </a:extLst>
          </p:cNvPr>
          <p:cNvSpPr txBox="1"/>
          <p:nvPr/>
        </p:nvSpPr>
        <p:spPr>
          <a:xfrm>
            <a:off x="2831450" y="3288788"/>
            <a:ext cx="660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rgbClr val="9A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41856169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78E142-36D0-4A18-8CCD-BE331ABB5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BB8C695-4DCD-4AFF-A8D0-BBFF6C2A941C}"/>
              </a:ext>
            </a:extLst>
          </p:cNvPr>
          <p:cNvSpPr/>
          <p:nvPr/>
        </p:nvSpPr>
        <p:spPr>
          <a:xfrm>
            <a:off x="360001" y="1350308"/>
            <a:ext cx="8285162" cy="134483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60000" y="863125"/>
            <a:ext cx="8285163" cy="1781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1600" b="1" dirty="0">
                <a:effectLst/>
                <a:cs typeface="Arial" panose="020B0604020202020204" pitchFamily="34" charset="0"/>
              </a:rPr>
              <a:t>Finding acceleration</a:t>
            </a:r>
            <a:endParaRPr lang="en-GB" sz="1600" dirty="0">
              <a:effectLst/>
              <a:cs typeface="Arial" panose="020B0604020202020204" pitchFamily="34" charset="0"/>
            </a:endParaRPr>
          </a:p>
          <a:p>
            <a:pPr marL="1439863" indent="-1439863"/>
            <a:r>
              <a:rPr lang="en-GB" sz="1600" b="1" dirty="0">
                <a:effectLst/>
                <a:cs typeface="Arial" panose="020B0604020202020204" pitchFamily="34" charset="0"/>
              </a:rPr>
              <a:t>Example:	</a:t>
            </a:r>
            <a:r>
              <a:rPr lang="en-GB" sz="1600" dirty="0">
                <a:cs typeface="Arial" panose="020B0604020202020204" pitchFamily="34" charset="0"/>
              </a:rPr>
              <a:t>At the top of a slope, a rollercoaster is travelling at 2 m/s. </a:t>
            </a:r>
          </a:p>
          <a:p>
            <a:pPr marL="1439863" indent="-1439863"/>
            <a:r>
              <a:rPr lang="en-GB" sz="1600" dirty="0">
                <a:cs typeface="Arial" panose="020B0604020202020204" pitchFamily="34" charset="0"/>
              </a:rPr>
              <a:t>	It speeds up</a:t>
            </a:r>
            <a:r>
              <a:rPr lang="en-GB" sz="1600" dirty="0">
                <a:effectLst/>
                <a:cs typeface="Arial" panose="020B0604020202020204" pitchFamily="34" charset="0"/>
              </a:rPr>
              <a:t> </a:t>
            </a:r>
            <a:r>
              <a:rPr lang="en-GB" sz="1600" dirty="0">
                <a:cs typeface="Arial" panose="020B0604020202020204" pitchFamily="34" charset="0"/>
              </a:rPr>
              <a:t>as it moves </a:t>
            </a:r>
            <a:r>
              <a:rPr lang="en-GB" sz="1600" dirty="0">
                <a:effectLst/>
                <a:cs typeface="Arial" panose="020B0604020202020204" pitchFamily="34" charset="0"/>
              </a:rPr>
              <a:t>down a straight slope. After 3 seconds, it is travelling at 17 m/s.  </a:t>
            </a:r>
          </a:p>
          <a:p>
            <a:pPr marL="1439863" indent="-1439863">
              <a:spcAft>
                <a:spcPts val="1200"/>
              </a:spcAft>
            </a:pPr>
            <a:r>
              <a:rPr lang="en-GB" sz="1600" dirty="0">
                <a:cs typeface="Arial" panose="020B0604020202020204" pitchFamily="34" charset="0"/>
              </a:rPr>
              <a:t>	</a:t>
            </a:r>
            <a:r>
              <a:rPr lang="en-GB" sz="1600" dirty="0">
                <a:effectLst/>
                <a:cs typeface="Arial" panose="020B0604020202020204" pitchFamily="34" charset="0"/>
              </a:rPr>
              <a:t>What is the magnitude of the acceleration of the rollercoaster?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75393B-60E3-4D40-AEE0-A8F5BEDBC1F6}"/>
              </a:ext>
            </a:extLst>
          </p:cNvPr>
          <p:cNvSpPr txBox="1"/>
          <p:nvPr/>
        </p:nvSpPr>
        <p:spPr>
          <a:xfrm>
            <a:off x="360000" y="2995262"/>
            <a:ext cx="2230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Verdana" panose="020B0604030504040204" pitchFamily="34" charset="0"/>
                <a:ea typeface="Verdana" panose="020B0604030504040204" pitchFamily="34" charset="0"/>
              </a:rPr>
              <a:t>Model answer: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AA9B98-C476-4312-AA69-C3FA0C430B9D}"/>
              </a:ext>
            </a:extLst>
          </p:cNvPr>
          <p:cNvCxnSpPr/>
          <p:nvPr/>
        </p:nvCxnSpPr>
        <p:spPr>
          <a:xfrm>
            <a:off x="5486400" y="2840839"/>
            <a:ext cx="0" cy="33501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D1F2114-627A-4D59-BE87-627EEB2164FF}"/>
              </a:ext>
            </a:extLst>
          </p:cNvPr>
          <p:cNvSpPr txBox="1"/>
          <p:nvPr/>
        </p:nvSpPr>
        <p:spPr>
          <a:xfrm>
            <a:off x="5636525" y="2995262"/>
            <a:ext cx="3147474" cy="1938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Initial velocity, u = 2 m/s</a:t>
            </a:r>
          </a:p>
          <a:p>
            <a:pPr>
              <a:lnSpc>
                <a:spcPct val="114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Final velocity, v = 17 m/s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Time taken, </a:t>
            </a:r>
            <a:r>
              <a:rPr lang="el-GR" sz="1600" dirty="0">
                <a:latin typeface="Verdana" panose="020B0604030504040204" pitchFamily="34" charset="0"/>
                <a:ea typeface="Verdana" panose="020B0604030504040204" pitchFamily="34" charset="0"/>
              </a:rPr>
              <a:t>Δ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 = 3 s</a:t>
            </a:r>
          </a:p>
          <a:p>
            <a:pPr>
              <a:lnSpc>
                <a:spcPct val="114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Magnitude of acceleration, </a:t>
            </a:r>
          </a:p>
          <a:p>
            <a:pPr>
              <a:lnSpc>
                <a:spcPct val="114000"/>
              </a:lnSpc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 = ? m/s</a:t>
            </a:r>
            <a:r>
              <a:rPr lang="en-GB" sz="16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  <a:p>
            <a:pPr>
              <a:lnSpc>
                <a:spcPct val="114000"/>
              </a:lnSpc>
            </a:pP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90C666-22E6-4138-BB19-17E161C70C11}"/>
              </a:ext>
            </a:extLst>
          </p:cNvPr>
          <p:cNvSpPr/>
          <p:nvPr/>
        </p:nvSpPr>
        <p:spPr>
          <a:xfrm>
            <a:off x="888328" y="5625470"/>
            <a:ext cx="42875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u="sng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Magnitude of acceleration = 5 m/</a:t>
            </a:r>
            <a:r>
              <a:rPr lang="en-GB" sz="1600" b="1" u="sng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r>
              <a:rPr lang="en-GB" sz="1600" b="1" u="sng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4DA314-9359-4429-A3D0-23FBF0677C4F}"/>
              </a:ext>
            </a:extLst>
          </p:cNvPr>
          <p:cNvGrpSpPr/>
          <p:nvPr/>
        </p:nvGrpSpPr>
        <p:grpSpPr>
          <a:xfrm>
            <a:off x="2452171" y="3041408"/>
            <a:ext cx="1533610" cy="628165"/>
            <a:chOff x="2883798" y="2554917"/>
            <a:chExt cx="1533610" cy="62816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C802994-502C-4A00-AE52-7B22920DCAD9}"/>
                </a:ext>
              </a:extLst>
            </p:cNvPr>
            <p:cNvGrpSpPr/>
            <p:nvPr/>
          </p:nvGrpSpPr>
          <p:grpSpPr>
            <a:xfrm>
              <a:off x="2883798" y="2554917"/>
              <a:ext cx="1533610" cy="628165"/>
              <a:chOff x="2319799" y="3366630"/>
              <a:chExt cx="2408261" cy="628165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6BB73D8-F5E9-4CFD-A083-895AFF62B627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2408261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v - u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F21E1EF-219A-43ED-86DB-C91BE1EEAB77}"/>
                  </a:ext>
                </a:extLst>
              </p:cNvPr>
              <p:cNvSpPr/>
              <p:nvPr/>
            </p:nvSpPr>
            <p:spPr>
              <a:xfrm>
                <a:off x="3673035" y="3638415"/>
                <a:ext cx="847963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DFBF542-3427-499B-ACA4-A98BFBDCF1A8}"/>
                </a:ext>
              </a:extLst>
            </p:cNvPr>
            <p:cNvCxnSpPr>
              <a:cxnSpLocks/>
            </p:cNvCxnSpPr>
            <p:nvPr/>
          </p:nvCxnSpPr>
          <p:spPr>
            <a:xfrm>
              <a:off x="3745556" y="2861627"/>
              <a:ext cx="540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64857C2-0128-4D48-9CCD-87C3C0AA1329}"/>
              </a:ext>
            </a:extLst>
          </p:cNvPr>
          <p:cNvGrpSpPr/>
          <p:nvPr/>
        </p:nvGrpSpPr>
        <p:grpSpPr>
          <a:xfrm>
            <a:off x="2452171" y="3735823"/>
            <a:ext cx="2802669" cy="670217"/>
            <a:chOff x="2368286" y="3118952"/>
            <a:chExt cx="2802669" cy="67021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B9605BE-3A18-4F5E-A39F-0330FBEFB438}"/>
                </a:ext>
              </a:extLst>
            </p:cNvPr>
            <p:cNvGrpSpPr/>
            <p:nvPr/>
          </p:nvGrpSpPr>
          <p:grpSpPr>
            <a:xfrm>
              <a:off x="2368286" y="3118952"/>
              <a:ext cx="2802669" cy="670217"/>
              <a:chOff x="2319799" y="3366630"/>
              <a:chExt cx="2802669" cy="67021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0A48C00-465A-44FE-8E12-78C60AEF1CED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2802669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17 m/s – 2 m/s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9FD88CD-6BEC-4D3A-89B3-D26E2917F84B}"/>
                  </a:ext>
                </a:extLst>
              </p:cNvPr>
              <p:cNvSpPr/>
              <p:nvPr/>
            </p:nvSpPr>
            <p:spPr>
              <a:xfrm>
                <a:off x="3330155" y="3680467"/>
                <a:ext cx="1381861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3 s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C7B4AA8-EE0B-4E0B-9755-070D9FE66BD1}"/>
                </a:ext>
              </a:extLst>
            </p:cNvPr>
            <p:cNvCxnSpPr/>
            <p:nvPr/>
          </p:nvCxnSpPr>
          <p:spPr>
            <a:xfrm flipV="1">
              <a:off x="3288444" y="3442363"/>
              <a:ext cx="1620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0A8A276-B563-4296-9FE0-A365EDD6209F}"/>
              </a:ext>
            </a:extLst>
          </p:cNvPr>
          <p:cNvGrpSpPr/>
          <p:nvPr/>
        </p:nvGrpSpPr>
        <p:grpSpPr>
          <a:xfrm>
            <a:off x="2454874" y="4472290"/>
            <a:ext cx="1943831" cy="664301"/>
            <a:chOff x="2368286" y="3118952"/>
            <a:chExt cx="1943831" cy="66430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47CAF42-A572-4BE5-AADD-CBE9B42E4E11}"/>
                </a:ext>
              </a:extLst>
            </p:cNvPr>
            <p:cNvGrpSpPr/>
            <p:nvPr/>
          </p:nvGrpSpPr>
          <p:grpSpPr>
            <a:xfrm>
              <a:off x="2368286" y="3118952"/>
              <a:ext cx="1943831" cy="664301"/>
              <a:chOff x="2319799" y="3366630"/>
              <a:chExt cx="1943831" cy="664301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E5C8CB1-AB21-4908-93A4-1FE8DB8715F7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1943831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15 m/s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129FDCD-8D11-4B09-89B2-92E8A12124B4}"/>
                  </a:ext>
                </a:extLst>
              </p:cNvPr>
              <p:cNvSpPr/>
              <p:nvPr/>
            </p:nvSpPr>
            <p:spPr>
              <a:xfrm>
                <a:off x="3140651" y="3674551"/>
                <a:ext cx="885470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3 s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39A182A-FC88-4BD9-9587-4172269A3BB7}"/>
                </a:ext>
              </a:extLst>
            </p:cNvPr>
            <p:cNvCxnSpPr/>
            <p:nvPr/>
          </p:nvCxnSpPr>
          <p:spPr>
            <a:xfrm flipV="1">
              <a:off x="3288444" y="3442363"/>
              <a:ext cx="720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460F8D2-04B9-4912-9583-F160387DCACC}"/>
              </a:ext>
            </a:extLst>
          </p:cNvPr>
          <p:cNvSpPr/>
          <p:nvPr/>
        </p:nvSpPr>
        <p:spPr>
          <a:xfrm>
            <a:off x="2445276" y="5202841"/>
            <a:ext cx="1963025" cy="35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300"/>
              </a:spcAft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= 5 m/s/s</a:t>
            </a:r>
            <a:endParaRPr lang="en-GB" sz="1600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2F8442-BE69-4A2C-B427-1305D5F4D8B5}"/>
              </a:ext>
            </a:extLst>
          </p:cNvPr>
          <p:cNvSpPr txBox="1"/>
          <p:nvPr/>
        </p:nvSpPr>
        <p:spPr>
          <a:xfrm>
            <a:off x="468882" y="3763151"/>
            <a:ext cx="1867509" cy="26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Substitute values: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DC61D8E7-C0A2-435D-8724-F118D733BD94}"/>
              </a:ext>
            </a:extLst>
          </p:cNvPr>
          <p:cNvSpPr txBox="1">
            <a:spLocks/>
          </p:cNvSpPr>
          <p:nvPr/>
        </p:nvSpPr>
        <p:spPr>
          <a:xfrm>
            <a:off x="92212" y="37168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acceleration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40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34" grpId="0"/>
      <p:bldP spid="3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0C2903-322C-4084-819E-E4742F662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360000" y="863125"/>
            <a:ext cx="8285163" cy="5350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0510" indent="-270510">
              <a:spcBef>
                <a:spcPts val="0"/>
              </a:spcBef>
              <a:spcAft>
                <a:spcPts val="1200"/>
              </a:spcAft>
            </a:pPr>
            <a:r>
              <a:rPr lang="en-GB" sz="1600" b="1" dirty="0">
                <a:effectLst/>
                <a:cs typeface="Arial" panose="020B0604020202020204" pitchFamily="34" charset="0"/>
              </a:rPr>
              <a:t>Finding acceleration – to answer</a:t>
            </a:r>
            <a:endParaRPr lang="en-GB" sz="1600" dirty="0">
              <a:effectLst/>
              <a:cs typeface="Arial" panose="020B0604020202020204" pitchFamily="34" charset="0"/>
            </a:endParaRPr>
          </a:p>
          <a:p>
            <a:pPr marL="355600" lvl="0" indent="-355600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1.</a:t>
            </a:r>
            <a:r>
              <a:rPr lang="en-GB" dirty="0">
                <a:effectLst/>
                <a:cs typeface="Arial" panose="020B0604020202020204" pitchFamily="34" charset="0"/>
              </a:rPr>
              <a:t>	A cheetah accelerates from rest to 27 m/s in 3 s.  </a:t>
            </a:r>
          </a:p>
          <a:p>
            <a:pPr marL="355600" lvl="0" indent="-355600"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cs typeface="Arial" panose="020B0604020202020204" pitchFamily="34" charset="0"/>
              </a:rPr>
              <a:t>	</a:t>
            </a:r>
            <a:r>
              <a:rPr lang="en-GB" dirty="0">
                <a:effectLst/>
                <a:cs typeface="Arial" panose="020B0604020202020204" pitchFamily="34" charset="0"/>
              </a:rPr>
              <a:t>What is the magnitude of its acceleration?</a:t>
            </a:r>
          </a:p>
          <a:p>
            <a:pPr marL="355600" lvl="0" indent="-355600">
              <a:spcBef>
                <a:spcPts val="0"/>
              </a:spcBef>
              <a:spcAft>
                <a:spcPts val="12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2.</a:t>
            </a:r>
            <a:r>
              <a:rPr lang="en-GB" dirty="0">
                <a:effectLst/>
                <a:cs typeface="Arial" panose="020B0604020202020204" pitchFamily="34" charset="0"/>
              </a:rPr>
              <a:t>	During take-off, it takes the space shuttle 10 s to reach 200 m/s.  What is the magnitude of its acceleration?</a:t>
            </a:r>
          </a:p>
          <a:p>
            <a:pPr marL="355600" lvl="0" indent="-355600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3.</a:t>
            </a:r>
            <a:r>
              <a:rPr lang="en-GB" dirty="0">
                <a:effectLst/>
                <a:cs typeface="Arial" panose="020B0604020202020204" pitchFamily="34" charset="0"/>
              </a:rPr>
              <a:t>	A bullet is fired from a rifle.  It takes 0.003 seconds to travel along the </a:t>
            </a:r>
            <a:r>
              <a:rPr lang="en-GB" dirty="0">
                <a:cs typeface="Arial" panose="020B0604020202020204" pitchFamily="34" charset="0"/>
              </a:rPr>
              <a:t>barrel and leaves it </a:t>
            </a:r>
            <a:r>
              <a:rPr lang="en-GB" dirty="0">
                <a:effectLst/>
                <a:cs typeface="Arial" panose="020B0604020202020204" pitchFamily="34" charset="0"/>
              </a:rPr>
              <a:t>at 600 m/s. </a:t>
            </a:r>
          </a:p>
          <a:p>
            <a:pPr marL="355600" lvl="0" indent="-355600"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effectLst/>
                <a:cs typeface="Arial" panose="020B0604020202020204" pitchFamily="34" charset="0"/>
              </a:rPr>
              <a:t>	What is the magnitude of its acceleration?</a:t>
            </a:r>
          </a:p>
          <a:p>
            <a:pPr marL="355600" lvl="0" indent="-355600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4.</a:t>
            </a:r>
            <a:r>
              <a:rPr lang="en-GB" dirty="0">
                <a:effectLst/>
                <a:cs typeface="Arial" panose="020B0604020202020204" pitchFamily="34" charset="0"/>
              </a:rPr>
              <a:t>	A car slows down from 30 m/s to 20 m/s in 5 s.  </a:t>
            </a:r>
          </a:p>
          <a:p>
            <a:pPr marL="355600" lvl="0"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effectLst/>
                <a:cs typeface="Arial" panose="020B0604020202020204" pitchFamily="34" charset="0"/>
              </a:rPr>
              <a:t>What is the magnitude of its acceleration?</a:t>
            </a:r>
          </a:p>
          <a:p>
            <a:pPr marL="355600" lvl="0" indent="-355600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5.</a:t>
            </a:r>
            <a:r>
              <a:rPr lang="en-GB" dirty="0">
                <a:effectLst/>
                <a:cs typeface="Arial" panose="020B0604020202020204" pitchFamily="34" charset="0"/>
              </a:rPr>
              <a:t>	A lift is travelling downwards at 1.4 m/s. As it reaches a floor, it slows and stops in 0.7 s.  </a:t>
            </a:r>
          </a:p>
          <a:p>
            <a:pPr marL="355600" lvl="0" indent="-355600"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effectLst/>
                <a:cs typeface="Arial" panose="020B0604020202020204" pitchFamily="34" charset="0"/>
              </a:rPr>
              <a:t>	What is the magnitude of </a:t>
            </a:r>
            <a:r>
              <a:rPr lang="en-GB" dirty="0">
                <a:cs typeface="Arial" panose="020B0604020202020204" pitchFamily="34" charset="0"/>
              </a:rPr>
              <a:t>its acceleration</a:t>
            </a:r>
            <a:r>
              <a:rPr lang="en-GB" dirty="0">
                <a:effectLst/>
                <a:cs typeface="Arial" panose="020B0604020202020204" pitchFamily="34" charset="0"/>
              </a:rPr>
              <a:t>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87AC7F2-6598-4B34-8846-852AFD9BE7CE}"/>
              </a:ext>
            </a:extLst>
          </p:cNvPr>
          <p:cNvSpPr txBox="1">
            <a:spLocks/>
          </p:cNvSpPr>
          <p:nvPr/>
        </p:nvSpPr>
        <p:spPr>
          <a:xfrm>
            <a:off x="92212" y="37168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acceleration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536E0DF4-FCD4-4D40-8151-980B9494725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2407466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64E4C4-DA4B-4AE5-8C99-8B8166333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Which way now?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59999" y="864000"/>
            <a:ext cx="8401863" cy="1172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Acceleration is a vector. </a:t>
            </a:r>
            <a:r>
              <a:rPr lang="en-US" sz="1700" dirty="0"/>
              <a:t>It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a size and a direction.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velocity is increasing towards the right, acceleration is to the right.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700" dirty="0"/>
              <a:t>This is because the </a:t>
            </a:r>
            <a:r>
              <a:rPr lang="en-US" sz="1700" b="1" dirty="0">
                <a:solidFill>
                  <a:srgbClr val="C00000"/>
                </a:solidFill>
              </a:rPr>
              <a:t>change in velocity </a:t>
            </a:r>
            <a:r>
              <a:rPr lang="en-US" sz="1700" dirty="0"/>
              <a:t>is towards the right.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3226D82-C5B9-4232-B19A-7193898FB378}"/>
              </a:ext>
            </a:extLst>
          </p:cNvPr>
          <p:cNvGrpSpPr/>
          <p:nvPr/>
        </p:nvGrpSpPr>
        <p:grpSpPr>
          <a:xfrm>
            <a:off x="2130469" y="2184865"/>
            <a:ext cx="4802486" cy="1044050"/>
            <a:chOff x="2127171" y="2237050"/>
            <a:chExt cx="4802486" cy="104405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8A97E5D-0E94-4798-96D6-4ECF7E5E5263}"/>
                </a:ext>
              </a:extLst>
            </p:cNvPr>
            <p:cNvGrpSpPr/>
            <p:nvPr/>
          </p:nvGrpSpPr>
          <p:grpSpPr>
            <a:xfrm>
              <a:off x="2127171" y="2302307"/>
              <a:ext cx="4802486" cy="978793"/>
              <a:chOff x="2127171" y="2302307"/>
              <a:chExt cx="4802486" cy="978793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39B0F8A-7441-4868-9BB1-819487821578}"/>
                  </a:ext>
                </a:extLst>
              </p:cNvPr>
              <p:cNvGrpSpPr/>
              <p:nvPr/>
            </p:nvGrpSpPr>
            <p:grpSpPr>
              <a:xfrm>
                <a:off x="2127171" y="2302307"/>
                <a:ext cx="4802486" cy="517486"/>
                <a:chOff x="859809" y="2302307"/>
                <a:chExt cx="4802486" cy="517486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58821F75-4BC3-47A7-B0F9-8B8A99347326}"/>
                    </a:ext>
                  </a:extLst>
                </p:cNvPr>
                <p:cNvGrpSpPr/>
                <p:nvPr/>
              </p:nvGrpSpPr>
              <p:grpSpPr>
                <a:xfrm>
                  <a:off x="3427846" y="2302307"/>
                  <a:ext cx="2234449" cy="517486"/>
                  <a:chOff x="2199998" y="2477633"/>
                  <a:chExt cx="2234449" cy="517486"/>
                </a:xfrm>
              </p:grpSpPr>
              <p:sp>
                <p:nvSpPr>
                  <p:cNvPr id="5" name="Arrow: Right 4">
                    <a:extLst>
                      <a:ext uri="{FF2B5EF4-FFF2-40B4-BE49-F238E27FC236}">
                        <a16:creationId xmlns:a16="http://schemas.microsoft.com/office/drawing/2014/main" id="{8F0C315D-1E80-40C8-9041-F6D8D743163B}"/>
                      </a:ext>
                    </a:extLst>
                  </p:cNvPr>
                  <p:cNvSpPr/>
                  <p:nvPr/>
                </p:nvSpPr>
                <p:spPr>
                  <a:xfrm>
                    <a:off x="2202447" y="2477633"/>
                    <a:ext cx="2232000" cy="517486"/>
                  </a:xfrm>
                  <a:prstGeom prst="rightArrow">
                    <a:avLst/>
                  </a:prstGeom>
                  <a:solidFill>
                    <a:srgbClr val="266196"/>
                  </a:solidFill>
                  <a:ln>
                    <a:solidFill>
                      <a:srgbClr val="21394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Arrow: Right 12">
                    <a:extLst>
                      <a:ext uri="{FF2B5EF4-FFF2-40B4-BE49-F238E27FC236}">
                        <a16:creationId xmlns:a16="http://schemas.microsoft.com/office/drawing/2014/main" id="{65FC686D-91FE-45CF-B403-DC3EDAC21EE8}"/>
                      </a:ext>
                    </a:extLst>
                  </p:cNvPr>
                  <p:cNvSpPr/>
                  <p:nvPr/>
                </p:nvSpPr>
                <p:spPr>
                  <a:xfrm>
                    <a:off x="2199998" y="2567099"/>
                    <a:ext cx="1800000" cy="338554"/>
                  </a:xfrm>
                  <a:prstGeom prst="rightArrow">
                    <a:avLst/>
                  </a:prstGeom>
                  <a:solidFill>
                    <a:srgbClr val="C00000"/>
                  </a:solidFill>
                  <a:ln>
                    <a:solidFill>
                      <a:srgbClr val="21394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r>
                      <a:rPr lang="en-GB" sz="800" dirty="0"/>
                      <a:t>Starting velocity</a:t>
                    </a:r>
                  </a:p>
                </p:txBody>
              </p:sp>
            </p:grp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37CC1C6-155C-4373-9E0B-97FCBBD190F2}"/>
                    </a:ext>
                  </a:extLst>
                </p:cNvPr>
                <p:cNvSpPr txBox="1"/>
                <p:nvPr/>
              </p:nvSpPr>
              <p:spPr>
                <a:xfrm>
                  <a:off x="859809" y="2391773"/>
                  <a:ext cx="257048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Increasing velocity</a:t>
                  </a: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B1D7A6E2-12E2-4DA3-9648-C9575D153CD0}"/>
                  </a:ext>
                </a:extLst>
              </p:cNvPr>
              <p:cNvGrpSpPr/>
              <p:nvPr/>
            </p:nvGrpSpPr>
            <p:grpSpPr>
              <a:xfrm>
                <a:off x="2127171" y="2942546"/>
                <a:ext cx="4389167" cy="338554"/>
                <a:chOff x="2127171" y="2942546"/>
                <a:chExt cx="4389167" cy="338554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1131036-A9BA-4D92-984D-75101F6F856F}"/>
                    </a:ext>
                  </a:extLst>
                </p:cNvPr>
                <p:cNvSpPr txBox="1"/>
                <p:nvPr/>
              </p:nvSpPr>
              <p:spPr>
                <a:xfrm>
                  <a:off x="2127171" y="2942546"/>
                  <a:ext cx="257048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Acceleration</a:t>
                  </a:r>
                </a:p>
              </p:txBody>
            </p:sp>
            <p:sp>
              <p:nvSpPr>
                <p:cNvPr id="17" name="Arrow: Right 16">
                  <a:extLst>
                    <a:ext uri="{FF2B5EF4-FFF2-40B4-BE49-F238E27FC236}">
                      <a16:creationId xmlns:a16="http://schemas.microsoft.com/office/drawing/2014/main" id="{4832C4AD-5EB6-4B78-9861-E54F4F13F019}"/>
                    </a:ext>
                  </a:extLst>
                </p:cNvPr>
                <p:cNvSpPr/>
                <p:nvPr/>
              </p:nvSpPr>
              <p:spPr>
                <a:xfrm>
                  <a:off x="5162383" y="2942546"/>
                  <a:ext cx="1353955" cy="338554"/>
                </a:xfrm>
                <a:prstGeom prst="rightArrow">
                  <a:avLst>
                    <a:gd name="adj1" fmla="val 33875"/>
                    <a:gd name="adj2" fmla="val 5000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3F16884-2E72-4C04-8C8B-0797FF51999B}"/>
                </a:ext>
              </a:extLst>
            </p:cNvPr>
            <p:cNvCxnSpPr>
              <a:cxnSpLocks/>
            </p:cNvCxnSpPr>
            <p:nvPr/>
          </p:nvCxnSpPr>
          <p:spPr>
            <a:xfrm>
              <a:off x="6476050" y="2237050"/>
              <a:ext cx="0" cy="64800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CD98ACE-2F12-4B93-ACB7-35B847A391A3}"/>
              </a:ext>
            </a:extLst>
          </p:cNvPr>
          <p:cNvGrpSpPr/>
          <p:nvPr/>
        </p:nvGrpSpPr>
        <p:grpSpPr>
          <a:xfrm>
            <a:off x="2090181" y="4498459"/>
            <a:ext cx="4389167" cy="1054563"/>
            <a:chOff x="2106041" y="4502153"/>
            <a:chExt cx="4389167" cy="105456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EE709B2-2C6C-4349-AFD3-5BBDABA3AAA2}"/>
                </a:ext>
              </a:extLst>
            </p:cNvPr>
            <p:cNvGrpSpPr/>
            <p:nvPr/>
          </p:nvGrpSpPr>
          <p:grpSpPr>
            <a:xfrm>
              <a:off x="2106041" y="4550857"/>
              <a:ext cx="4389167" cy="1005859"/>
              <a:chOff x="2127171" y="2275241"/>
              <a:chExt cx="4389167" cy="1005859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E3F64361-97B1-45FC-A2F2-CE17CDCF24A4}"/>
                  </a:ext>
                </a:extLst>
              </p:cNvPr>
              <p:cNvGrpSpPr/>
              <p:nvPr/>
            </p:nvGrpSpPr>
            <p:grpSpPr>
              <a:xfrm>
                <a:off x="2127171" y="2275241"/>
                <a:ext cx="4370484" cy="550592"/>
                <a:chOff x="859809" y="2275241"/>
                <a:chExt cx="4370484" cy="550592"/>
              </a:xfrm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B9F26D33-D1F1-40B9-8191-ACB91E71460C}"/>
                    </a:ext>
                  </a:extLst>
                </p:cNvPr>
                <p:cNvGrpSpPr/>
                <p:nvPr/>
              </p:nvGrpSpPr>
              <p:grpSpPr>
                <a:xfrm>
                  <a:off x="3430293" y="2275241"/>
                  <a:ext cx="1800000" cy="550592"/>
                  <a:chOff x="2202445" y="2450567"/>
                  <a:chExt cx="1800000" cy="550592"/>
                </a:xfrm>
              </p:grpSpPr>
              <p:sp>
                <p:nvSpPr>
                  <p:cNvPr id="28" name="Arrow: Right 27">
                    <a:extLst>
                      <a:ext uri="{FF2B5EF4-FFF2-40B4-BE49-F238E27FC236}">
                        <a16:creationId xmlns:a16="http://schemas.microsoft.com/office/drawing/2014/main" id="{34880A77-26A5-4A6F-AD81-548B61A84DC6}"/>
                      </a:ext>
                    </a:extLst>
                  </p:cNvPr>
                  <p:cNvSpPr/>
                  <p:nvPr/>
                </p:nvSpPr>
                <p:spPr>
                  <a:xfrm>
                    <a:off x="2202447" y="2450567"/>
                    <a:ext cx="1368000" cy="550592"/>
                  </a:xfrm>
                  <a:prstGeom prst="rightArrow">
                    <a:avLst/>
                  </a:prstGeom>
                  <a:solidFill>
                    <a:srgbClr val="266196"/>
                  </a:solidFill>
                  <a:ln>
                    <a:solidFill>
                      <a:srgbClr val="21394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7" name="Arrow: Right 26">
                    <a:extLst>
                      <a:ext uri="{FF2B5EF4-FFF2-40B4-BE49-F238E27FC236}">
                        <a16:creationId xmlns:a16="http://schemas.microsoft.com/office/drawing/2014/main" id="{5DB53F21-C193-48ED-865C-A912B8AD2746}"/>
                      </a:ext>
                    </a:extLst>
                  </p:cNvPr>
                  <p:cNvSpPr/>
                  <p:nvPr/>
                </p:nvSpPr>
                <p:spPr>
                  <a:xfrm>
                    <a:off x="2202445" y="2541618"/>
                    <a:ext cx="1800000" cy="368490"/>
                  </a:xfrm>
                  <a:prstGeom prst="rightArrow">
                    <a:avLst/>
                  </a:prstGeom>
                  <a:solidFill>
                    <a:srgbClr val="C00000"/>
                  </a:solidFill>
                  <a:ln>
                    <a:solidFill>
                      <a:srgbClr val="21394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r>
                      <a:rPr lang="en-GB" sz="800" dirty="0"/>
                      <a:t>Starting velocity</a:t>
                    </a:r>
                  </a:p>
                </p:txBody>
              </p:sp>
            </p:grp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CA17D59-C22A-4F96-86C9-21B74337D9AF}"/>
                    </a:ext>
                  </a:extLst>
                </p:cNvPr>
                <p:cNvSpPr txBox="1"/>
                <p:nvPr/>
              </p:nvSpPr>
              <p:spPr>
                <a:xfrm>
                  <a:off x="859809" y="2381260"/>
                  <a:ext cx="257048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Decreasing velocity</a:t>
                  </a:r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EE38A1D-A49E-486C-BD7F-7BB79A5D4DCD}"/>
                  </a:ext>
                </a:extLst>
              </p:cNvPr>
              <p:cNvGrpSpPr/>
              <p:nvPr/>
            </p:nvGrpSpPr>
            <p:grpSpPr>
              <a:xfrm>
                <a:off x="2127171" y="2942546"/>
                <a:ext cx="4389167" cy="338554"/>
                <a:chOff x="2127171" y="2942546"/>
                <a:chExt cx="4389167" cy="338554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BA55614-EC6F-42D9-9D1C-468C48C2A07C}"/>
                    </a:ext>
                  </a:extLst>
                </p:cNvPr>
                <p:cNvSpPr txBox="1"/>
                <p:nvPr/>
              </p:nvSpPr>
              <p:spPr>
                <a:xfrm>
                  <a:off x="2127171" y="2942546"/>
                  <a:ext cx="257048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Acceleration</a:t>
                  </a:r>
                </a:p>
              </p:txBody>
            </p:sp>
            <p:sp>
              <p:nvSpPr>
                <p:cNvPr id="24" name="Arrow: Right 23">
                  <a:extLst>
                    <a:ext uri="{FF2B5EF4-FFF2-40B4-BE49-F238E27FC236}">
                      <a16:creationId xmlns:a16="http://schemas.microsoft.com/office/drawing/2014/main" id="{4C78CCE5-526B-4E40-9EF7-FFAFE36015A8}"/>
                    </a:ext>
                  </a:extLst>
                </p:cNvPr>
                <p:cNvSpPr/>
                <p:nvPr/>
              </p:nvSpPr>
              <p:spPr>
                <a:xfrm rot="10800000">
                  <a:off x="5162383" y="2942546"/>
                  <a:ext cx="1353955" cy="338554"/>
                </a:xfrm>
                <a:prstGeom prst="rightArrow">
                  <a:avLst>
                    <a:gd name="adj1" fmla="val 33875"/>
                    <a:gd name="adj2" fmla="val 5000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2F2B573-4B5C-4A62-A965-C0BEAD493044}"/>
                </a:ext>
              </a:extLst>
            </p:cNvPr>
            <p:cNvCxnSpPr>
              <a:cxnSpLocks/>
            </p:cNvCxnSpPr>
            <p:nvPr/>
          </p:nvCxnSpPr>
          <p:spPr>
            <a:xfrm>
              <a:off x="6477481" y="4502153"/>
              <a:ext cx="0" cy="64800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2AD07E8-2D3F-4C76-8CDC-1BC146F30AE7}"/>
              </a:ext>
            </a:extLst>
          </p:cNvPr>
          <p:cNvSpPr/>
          <p:nvPr/>
        </p:nvSpPr>
        <p:spPr>
          <a:xfrm>
            <a:off x="359995" y="3526661"/>
            <a:ext cx="8604493" cy="761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If velocity is decreasing towards the right, acceleration is to the left.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This is because the </a:t>
            </a:r>
            <a:r>
              <a:rPr lang="en-US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velocity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 is towards the left.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F853A5CB-8610-4DBB-8488-C715AC29279B}"/>
              </a:ext>
            </a:extLst>
          </p:cNvPr>
          <p:cNvSpPr/>
          <p:nvPr/>
        </p:nvSpPr>
        <p:spPr>
          <a:xfrm>
            <a:off x="6498506" y="2339588"/>
            <a:ext cx="432000" cy="338554"/>
          </a:xfrm>
          <a:prstGeom prst="rightArrow">
            <a:avLst>
              <a:gd name="adj1" fmla="val 36495"/>
              <a:gd name="adj2" fmla="val 50000"/>
            </a:avLst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change</a:t>
            </a:r>
          </a:p>
        </p:txBody>
      </p:sp>
      <p:sp>
        <p:nvSpPr>
          <p:cNvPr id="34" name="Arrow: Left 33">
            <a:extLst>
              <a:ext uri="{FF2B5EF4-FFF2-40B4-BE49-F238E27FC236}">
                <a16:creationId xmlns:a16="http://schemas.microsoft.com/office/drawing/2014/main" id="{E989B993-132C-455B-889E-E4E0571EF6CE}"/>
              </a:ext>
            </a:extLst>
          </p:cNvPr>
          <p:cNvSpPr/>
          <p:nvPr/>
        </p:nvSpPr>
        <p:spPr>
          <a:xfrm>
            <a:off x="6029142" y="4648279"/>
            <a:ext cx="432001" cy="338555"/>
          </a:xfrm>
          <a:prstGeom prst="leftArrow">
            <a:avLst>
              <a:gd name="adj1" fmla="val 38746"/>
              <a:gd name="adj2" fmla="val 50000"/>
            </a:avLst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change</a:t>
            </a:r>
          </a:p>
        </p:txBody>
      </p:sp>
    </p:spTree>
    <p:extLst>
      <p:ext uri="{BB962C8B-B14F-4D97-AF65-F5344CB8AC3E}">
        <p14:creationId xmlns:p14="http://schemas.microsoft.com/office/powerpoint/2010/main" val="311655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 animBg="1"/>
      <p:bldP spid="3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957E73-DB0A-4253-98DE-FEA7A3A1D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way now?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60000" y="864000"/>
            <a:ext cx="8404160" cy="5482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/>
            <a:r>
              <a:rPr lang="en-US" sz="1800" b="1" dirty="0">
                <a:effectLst/>
                <a:cs typeface="Arial" panose="020B0604020202020204" pitchFamily="34" charset="0"/>
              </a:rPr>
              <a:t>1.</a:t>
            </a:r>
            <a:r>
              <a:rPr lang="en-US" sz="1800" dirty="0">
                <a:effectLst/>
                <a:cs typeface="Arial" panose="020B0604020202020204" pitchFamily="34" charset="0"/>
              </a:rPr>
              <a:t>	A car is speeds up from 20m/s to 30 m/s in ten seconds.</a:t>
            </a:r>
          </a:p>
          <a:p>
            <a:endParaRPr lang="en-US" sz="1800" dirty="0">
              <a:effectLst/>
              <a:cs typeface="Arial" panose="020B0604020202020204" pitchFamily="34" charset="0"/>
            </a:endParaRPr>
          </a:p>
          <a:p>
            <a:endParaRPr lang="en-US" sz="1800" dirty="0">
              <a:effectLst/>
              <a:cs typeface="Arial" panose="020B0604020202020204" pitchFamily="34" charset="0"/>
            </a:endParaRPr>
          </a:p>
          <a:p>
            <a:endParaRPr lang="en-US" sz="1800" dirty="0">
              <a:effectLst/>
              <a:cs typeface="Arial" panose="020B0604020202020204" pitchFamily="34" charset="0"/>
            </a:endParaRPr>
          </a:p>
          <a:p>
            <a:pPr marL="723900" indent="-360363"/>
            <a:r>
              <a:rPr lang="en-US" sz="1600" i="1" dirty="0">
                <a:effectLst/>
                <a:cs typeface="Arial" panose="020B0604020202020204" pitchFamily="34" charset="0"/>
              </a:rPr>
              <a:t>a.</a:t>
            </a:r>
            <a:r>
              <a:rPr lang="en-US" sz="1600" dirty="0">
                <a:effectLst/>
                <a:cs typeface="Arial" panose="020B0604020202020204" pitchFamily="34" charset="0"/>
              </a:rPr>
              <a:t>	Draw an arrow to show the change in its velocity.</a:t>
            </a:r>
          </a:p>
          <a:p>
            <a:pPr marL="723900" indent="-360363">
              <a:spcAft>
                <a:spcPts val="2400"/>
              </a:spcAft>
            </a:pPr>
            <a:r>
              <a:rPr lang="en-US" sz="1600" i="1" dirty="0">
                <a:effectLst/>
                <a:cs typeface="Arial" panose="020B0604020202020204" pitchFamily="34" charset="0"/>
              </a:rPr>
              <a:t>b.</a:t>
            </a:r>
            <a:r>
              <a:rPr lang="en-US" sz="1600" dirty="0">
                <a:effectLst/>
                <a:cs typeface="Arial" panose="020B0604020202020204" pitchFamily="34" charset="0"/>
              </a:rPr>
              <a:t>	In which direction is the car accelerating?</a:t>
            </a:r>
          </a:p>
          <a:p>
            <a:pPr marL="355600" indent="-355600"/>
            <a:r>
              <a:rPr lang="en-US" sz="1800" b="1" dirty="0">
                <a:effectLst/>
                <a:cs typeface="Arial" panose="020B0604020202020204" pitchFamily="34" charset="0"/>
              </a:rPr>
              <a:t>2.</a:t>
            </a:r>
            <a:r>
              <a:rPr lang="en-US" sz="1800" dirty="0">
                <a:effectLst/>
                <a:cs typeface="Arial" panose="020B0604020202020204" pitchFamily="34" charset="0"/>
              </a:rPr>
              <a:t>	A car slows down from 30 m/s to 20 m/s in ten seconds.</a:t>
            </a:r>
          </a:p>
          <a:p>
            <a:pPr marL="263525"/>
            <a:endParaRPr lang="en-US" sz="1800" dirty="0">
              <a:effectLst/>
              <a:cs typeface="Arial" panose="020B0604020202020204" pitchFamily="34" charset="0"/>
            </a:endParaRPr>
          </a:p>
          <a:p>
            <a:pPr marL="263525"/>
            <a:endParaRPr lang="en-US" sz="1800" dirty="0">
              <a:effectLst/>
              <a:cs typeface="Arial" panose="020B0604020202020204" pitchFamily="34" charset="0"/>
            </a:endParaRPr>
          </a:p>
          <a:p>
            <a:pPr marL="263525"/>
            <a:endParaRPr lang="en-US" sz="1800" dirty="0">
              <a:effectLst/>
              <a:cs typeface="Arial" panose="020B0604020202020204" pitchFamily="34" charset="0"/>
            </a:endParaRPr>
          </a:p>
          <a:p>
            <a:pPr marL="723900" indent="-360363"/>
            <a:r>
              <a:rPr lang="en-US" sz="1600" i="1" dirty="0">
                <a:cs typeface="Arial" panose="020B0604020202020204" pitchFamily="34" charset="0"/>
              </a:rPr>
              <a:t>a.</a:t>
            </a:r>
            <a:r>
              <a:rPr lang="en-US" sz="1600" dirty="0">
                <a:cs typeface="Arial" panose="020B0604020202020204" pitchFamily="34" charset="0"/>
              </a:rPr>
              <a:t>	Draw an arrow to show the change in its velocity.</a:t>
            </a:r>
          </a:p>
          <a:p>
            <a:pPr marL="723900" indent="-360363">
              <a:buAutoNum type="alphaLcPeriod" startAt="2"/>
            </a:pPr>
            <a:r>
              <a:rPr lang="en-US" sz="1600" dirty="0">
                <a:cs typeface="Arial" panose="020B0604020202020204" pitchFamily="34" charset="0"/>
              </a:rPr>
              <a:t>In which direction is the car accelerating?</a:t>
            </a:r>
          </a:p>
          <a:p>
            <a:pPr marL="723900" indent="-361950">
              <a:spcAft>
                <a:spcPts val="1800"/>
              </a:spcAft>
            </a:pPr>
            <a:r>
              <a:rPr lang="en-US" sz="1600" dirty="0">
                <a:cs typeface="Arial" panose="020B0604020202020204" pitchFamily="34" charset="0"/>
              </a:rPr>
              <a:t>c.	How does the magnitude of its acceleration compare to the acceleration in question 1?</a:t>
            </a:r>
            <a:endParaRPr lang="en-US" sz="1600" dirty="0">
              <a:effectLst/>
              <a:cs typeface="Arial" panose="020B0604020202020204" pitchFamily="34" charset="0"/>
            </a:endParaRP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8C1092ED-6E0E-44F9-96A0-1AF5DCF075AC}"/>
              </a:ext>
            </a:extLst>
          </p:cNvPr>
          <p:cNvPicPr/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334" y="1345732"/>
            <a:ext cx="5574787" cy="753530"/>
          </a:xfrm>
          <a:prstGeom prst="rect">
            <a:avLst/>
          </a:prstGeom>
        </p:spPr>
      </p:pic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000C0F4C-EA2F-4F9F-A336-84F3291321AD}"/>
              </a:ext>
            </a:extLst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796" y="3768788"/>
            <a:ext cx="541464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603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BC5271A-97A5-4626-AE8C-11E5E7651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way now?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60000" y="864000"/>
            <a:ext cx="8404160" cy="56378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/>
            <a:r>
              <a:rPr lang="en-US" b="1" dirty="0">
                <a:effectLst/>
                <a:cs typeface="Arial" panose="020B0604020202020204" pitchFamily="34" charset="0"/>
              </a:rPr>
              <a:t>3.</a:t>
            </a:r>
            <a:r>
              <a:rPr lang="en-US" dirty="0">
                <a:effectLst/>
                <a:cs typeface="Arial" panose="020B0604020202020204" pitchFamily="34" charset="0"/>
              </a:rPr>
              <a:t>	A car turns around and 30 s later travels in the opposite direction.</a:t>
            </a:r>
          </a:p>
          <a:p>
            <a:endParaRPr lang="en-US" sz="1700" dirty="0">
              <a:effectLst/>
              <a:cs typeface="Arial" panose="020B0604020202020204" pitchFamily="34" charset="0"/>
            </a:endParaRPr>
          </a:p>
          <a:p>
            <a:endParaRPr lang="en-US" sz="1700" dirty="0">
              <a:effectLst/>
              <a:cs typeface="Arial" panose="020B0604020202020204" pitchFamily="34" charset="0"/>
            </a:endParaRPr>
          </a:p>
          <a:p>
            <a:endParaRPr lang="en-US" sz="1700" dirty="0">
              <a:effectLst/>
              <a:cs typeface="Arial" panose="020B0604020202020204" pitchFamily="34" charset="0"/>
            </a:endParaRPr>
          </a:p>
          <a:p>
            <a:pPr marL="723900" indent="-360363"/>
            <a:r>
              <a:rPr lang="en-US" sz="1600" i="1" dirty="0">
                <a:cs typeface="Arial" panose="020B0604020202020204" pitchFamily="34" charset="0"/>
              </a:rPr>
              <a:t>a.</a:t>
            </a:r>
            <a:r>
              <a:rPr lang="en-US" sz="1600" dirty="0">
                <a:cs typeface="Arial" panose="020B0604020202020204" pitchFamily="34" charset="0"/>
              </a:rPr>
              <a:t>	Draw an arrow to show the change in its velocity.</a:t>
            </a:r>
          </a:p>
          <a:p>
            <a:pPr marL="711200" indent="-346075"/>
            <a:r>
              <a:rPr lang="en-US" sz="1600" dirty="0">
                <a:cs typeface="Arial" panose="020B0604020202020204" pitchFamily="34" charset="0"/>
              </a:rPr>
              <a:t>b.	In which direction is the car accelerating?</a:t>
            </a:r>
          </a:p>
          <a:p>
            <a:pPr marL="723900" indent="-361950">
              <a:spcAft>
                <a:spcPts val="2400"/>
              </a:spcAft>
            </a:pPr>
            <a:r>
              <a:rPr lang="en-US" sz="1600" dirty="0">
                <a:cs typeface="Arial" panose="020B0604020202020204" pitchFamily="34" charset="0"/>
              </a:rPr>
              <a:t>c.	How does the magnitude of its acceleration compare to the acceleration in question 2?</a:t>
            </a:r>
          </a:p>
          <a:p>
            <a:pPr marL="355600" indent="-355600">
              <a:spcAft>
                <a:spcPts val="600"/>
              </a:spcAft>
            </a:pPr>
            <a:r>
              <a:rPr lang="en-US" b="1" dirty="0">
                <a:cs typeface="Arial" panose="020B0604020202020204" pitchFamily="34" charset="0"/>
              </a:rPr>
              <a:t>4.</a:t>
            </a:r>
            <a:r>
              <a:rPr lang="en-US" dirty="0">
                <a:cs typeface="Arial" panose="020B0604020202020204" pitchFamily="34" charset="0"/>
              </a:rPr>
              <a:t>	A car travels along a straight road.</a:t>
            </a:r>
            <a:endParaRPr lang="en-US" dirty="0">
              <a:effectLst/>
              <a:cs typeface="Arial" panose="020B0604020202020204" pitchFamily="34" charset="0"/>
            </a:endParaRPr>
          </a:p>
          <a:p>
            <a:pPr marL="263525"/>
            <a:endParaRPr lang="en-US" sz="1700" dirty="0">
              <a:effectLst/>
              <a:cs typeface="Arial" panose="020B0604020202020204" pitchFamily="34" charset="0"/>
            </a:endParaRPr>
          </a:p>
          <a:p>
            <a:pPr marL="263525"/>
            <a:endParaRPr lang="en-US" sz="1700" dirty="0">
              <a:effectLst/>
              <a:cs typeface="Arial" panose="020B0604020202020204" pitchFamily="34" charset="0"/>
            </a:endParaRPr>
          </a:p>
          <a:p>
            <a:pPr marL="263525"/>
            <a:endParaRPr lang="en-US" sz="1700" dirty="0">
              <a:effectLst/>
              <a:cs typeface="Arial" panose="020B0604020202020204" pitchFamily="34" charset="0"/>
            </a:endParaRPr>
          </a:p>
          <a:p>
            <a:pPr marL="355600"/>
            <a:r>
              <a:rPr lang="en-GB" sz="1600" dirty="0">
                <a:effectLst/>
                <a:cs typeface="Arial" panose="020B0604020202020204" pitchFamily="34" charset="0"/>
              </a:rPr>
              <a:t>Explain why the acceleration of this car is equal to zero.</a:t>
            </a:r>
            <a:endParaRPr lang="en-US" sz="1600" dirty="0">
              <a:effectLst/>
              <a:cs typeface="Arial" panose="020B0604020202020204" pitchFamily="34" charset="0"/>
            </a:endParaRPr>
          </a:p>
        </p:txBody>
      </p:sp>
      <p:pic>
        <p:nvPicPr>
          <p:cNvPr id="10" name="Picture 9" descr="Shape, arrow&#10;&#10;Description automatically generated">
            <a:extLst>
              <a:ext uri="{FF2B5EF4-FFF2-40B4-BE49-F238E27FC236}">
                <a16:creationId xmlns:a16="http://schemas.microsoft.com/office/drawing/2014/main" id="{EB0B06F4-F7F4-4647-A332-1E27A31897CF}"/>
              </a:ext>
            </a:extLst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61" y="1265080"/>
            <a:ext cx="6246315" cy="843740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medium confidence">
            <a:extLst>
              <a:ext uri="{FF2B5EF4-FFF2-40B4-BE49-F238E27FC236}">
                <a16:creationId xmlns:a16="http://schemas.microsoft.com/office/drawing/2014/main" id="{CA8EACE9-07A8-4515-8AB3-01E5874C5180}"/>
              </a:ext>
            </a:extLst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166" y="4327311"/>
            <a:ext cx="6247123" cy="843740"/>
          </a:xfrm>
          <a:prstGeom prst="rect">
            <a:avLst/>
          </a:prstGeom>
        </p:spPr>
      </p:pic>
      <p:sp>
        <p:nvSpPr>
          <p:cNvPr id="7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0A3A0462-5C19-4A7B-9A43-D796EB16582E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1956870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Calculating with steady acceleration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63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Acceleration is the rate of change of velocity.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can be calculated using the equation: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0B7128B-52A6-49BD-A7F1-7E63183A5CE5}"/>
              </a:ext>
            </a:extLst>
          </p:cNvPr>
          <p:cNvGrpSpPr/>
          <p:nvPr/>
        </p:nvGrpSpPr>
        <p:grpSpPr>
          <a:xfrm>
            <a:off x="2333814" y="2091564"/>
            <a:ext cx="6408549" cy="1661993"/>
            <a:chOff x="2107373" y="1671293"/>
            <a:chExt cx="6408549" cy="166199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415EB9-76FF-447B-AE9D-C90D56E21C62}"/>
                </a:ext>
              </a:extLst>
            </p:cNvPr>
            <p:cNvSpPr txBox="1"/>
            <p:nvPr/>
          </p:nvSpPr>
          <p:spPr>
            <a:xfrm>
              <a:off x="5364743" y="1671293"/>
              <a:ext cx="3151179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Final velocity, v (m/s)</a:t>
              </a:r>
            </a:p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Initial velocity, u (m/s)    </a:t>
              </a:r>
            </a:p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Time taken, </a:t>
              </a:r>
              <a:r>
                <a:rPr lang="el-GR" dirty="0">
                  <a:solidFill>
                    <a:schemeClr val="tx2">
                      <a:lumMod val="50000"/>
                    </a:schemeClr>
                  </a:solidFill>
                  <a:ea typeface="Verdana" panose="020B0604030504040204" pitchFamily="34" charset="0"/>
                </a:rPr>
                <a:t>Δ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ea typeface="Verdana" panose="020B0604030504040204" pitchFamily="34" charset="0"/>
                </a:rPr>
                <a:t>t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(s)</a:t>
              </a:r>
            </a:p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Acceleration, a (m/s</a:t>
              </a:r>
              <a:r>
                <a:rPr lang="en-GB" baseline="300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2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rPr>
                <a:t>)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1D6EBE1-4203-4850-9A5F-885D68A47F86}"/>
                </a:ext>
              </a:extLst>
            </p:cNvPr>
            <p:cNvGrpSpPr/>
            <p:nvPr/>
          </p:nvGrpSpPr>
          <p:grpSpPr>
            <a:xfrm>
              <a:off x="2107373" y="2088519"/>
              <a:ext cx="1452361" cy="827540"/>
              <a:chOff x="3193684" y="1681651"/>
              <a:chExt cx="1457486" cy="82754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AF1A863-14CD-4113-96B6-C1B55F16FC40}"/>
                  </a:ext>
                </a:extLst>
              </p:cNvPr>
              <p:cNvSpPr txBox="1"/>
              <p:nvPr/>
            </p:nvSpPr>
            <p:spPr>
              <a:xfrm>
                <a:off x="3193684" y="1910755"/>
                <a:ext cx="6626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 =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C8037D6-18B6-432A-B11D-5EAA92B65FA2}"/>
                  </a:ext>
                </a:extLst>
              </p:cNvPr>
              <p:cNvSpPr txBox="1"/>
              <p:nvPr/>
            </p:nvSpPr>
            <p:spPr>
              <a:xfrm>
                <a:off x="3856372" y="1681651"/>
                <a:ext cx="7947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 - u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B0B9B05-BFD7-40DF-BED1-A65093B63E75}"/>
                  </a:ext>
                </a:extLst>
              </p:cNvPr>
              <p:cNvSpPr txBox="1"/>
              <p:nvPr/>
            </p:nvSpPr>
            <p:spPr>
              <a:xfrm>
                <a:off x="3856370" y="2139859"/>
                <a:ext cx="794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Δ</a:t>
                </a:r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E1BE28A-9530-4888-AD7C-19ABC54386A3}"/>
                  </a:ext>
                </a:extLst>
              </p:cNvPr>
              <p:cNvCxnSpPr>
                <a:cxnSpLocks/>
                <a:stCxn id="17" idx="3"/>
              </p:cNvCxnSpPr>
              <p:nvPr/>
            </p:nvCxnSpPr>
            <p:spPr>
              <a:xfrm>
                <a:off x="3856375" y="2095421"/>
                <a:ext cx="794795" cy="0"/>
              </a:xfrm>
              <a:prstGeom prst="line">
                <a:avLst/>
              </a:prstGeom>
              <a:ln w="31750">
                <a:solidFill>
                  <a:srgbClr val="9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84AA696-020A-4DE8-95CF-833E3393345B}"/>
                </a:ext>
              </a:extLst>
            </p:cNvPr>
            <p:cNvCxnSpPr/>
            <p:nvPr/>
          </p:nvCxnSpPr>
          <p:spPr>
            <a:xfrm>
              <a:off x="5189073" y="1710289"/>
              <a:ext cx="0" cy="158400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8FDC210D-0D0D-4464-A7E5-3FE4DFDCA445}"/>
              </a:ext>
            </a:extLst>
          </p:cNvPr>
          <p:cNvSpPr/>
          <p:nvPr/>
        </p:nvSpPr>
        <p:spPr>
          <a:xfrm>
            <a:off x="457200" y="4300708"/>
            <a:ext cx="7238995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24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equation can be rearranged to find a velocity or a time.</a:t>
            </a:r>
            <a:endParaRPr lang="en-GB" sz="1600" dirty="0"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3601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16CC264-3771-4BB0-B25E-CC16EFC20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4300B55-42A6-4C61-87C4-D7934090A7E4}"/>
              </a:ext>
            </a:extLst>
          </p:cNvPr>
          <p:cNvSpPr/>
          <p:nvPr/>
        </p:nvSpPr>
        <p:spPr>
          <a:xfrm>
            <a:off x="360001" y="1350308"/>
            <a:ext cx="8285162" cy="69439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with steady acceleration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8A0E5887-DAA8-407E-8423-E1553D599EDE}"/>
              </a:ext>
            </a:extLst>
          </p:cNvPr>
          <p:cNvSpPr txBox="1">
            <a:spLocks/>
          </p:cNvSpPr>
          <p:nvPr/>
        </p:nvSpPr>
        <p:spPr>
          <a:xfrm>
            <a:off x="4554119" y="821218"/>
            <a:ext cx="4352794" cy="523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800" dirty="0">
                <a:effectLst/>
                <a:cs typeface="Calibri" panose="020F0502020204030204" pitchFamily="34" charset="0"/>
              </a:rPr>
              <a:t>	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3F3F74C-8E9B-4666-8967-B8FB541F96CA}"/>
              </a:ext>
            </a:extLst>
          </p:cNvPr>
          <p:cNvSpPr txBox="1">
            <a:spLocks/>
          </p:cNvSpPr>
          <p:nvPr/>
        </p:nvSpPr>
        <p:spPr>
          <a:xfrm>
            <a:off x="4554119" y="863126"/>
            <a:ext cx="4352794" cy="523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300"/>
              </a:spcAft>
            </a:pPr>
            <a:endParaRPr lang="en-GB" sz="1600" dirty="0">
              <a:effectLst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9FB86E-2256-428E-8343-F76CC01708AC}"/>
              </a:ext>
            </a:extLst>
          </p:cNvPr>
          <p:cNvSpPr txBox="1"/>
          <p:nvPr/>
        </p:nvSpPr>
        <p:spPr>
          <a:xfrm>
            <a:off x="360000" y="864000"/>
            <a:ext cx="8285162" cy="144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sz="1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Finding velocity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077913" indent="-1076325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Example:</a:t>
            </a:r>
            <a:r>
              <a: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	A car is travelling at 20 m/s. It accelerates at 2 m/s</a:t>
            </a:r>
            <a:r>
              <a:rPr lang="en-GB" sz="1600" baseline="30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for 4 s.  	What is the magnitude of the final velocity of the car?</a:t>
            </a:r>
          </a:p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A63ABF-DB6D-49FF-B995-B204E999034A}"/>
              </a:ext>
            </a:extLst>
          </p:cNvPr>
          <p:cNvSpPr txBox="1"/>
          <p:nvPr/>
        </p:nvSpPr>
        <p:spPr>
          <a:xfrm>
            <a:off x="360000" y="2409147"/>
            <a:ext cx="2230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Verdana" panose="020B0604030504040204" pitchFamily="34" charset="0"/>
                <a:ea typeface="Verdana" panose="020B0604030504040204" pitchFamily="34" charset="0"/>
              </a:rPr>
              <a:t>Model answer: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06F5234-FCBB-4F4C-9816-3C27FD53E636}"/>
              </a:ext>
            </a:extLst>
          </p:cNvPr>
          <p:cNvCxnSpPr/>
          <p:nvPr/>
        </p:nvCxnSpPr>
        <p:spPr>
          <a:xfrm>
            <a:off x="5486400" y="2254724"/>
            <a:ext cx="0" cy="201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BCA3357-D600-41DB-A85A-A8265A1AE98A}"/>
              </a:ext>
            </a:extLst>
          </p:cNvPr>
          <p:cNvSpPr txBox="1"/>
          <p:nvPr/>
        </p:nvSpPr>
        <p:spPr>
          <a:xfrm>
            <a:off x="5636525" y="2409147"/>
            <a:ext cx="3147474" cy="1902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Initial velocity, u = 20 m/s</a:t>
            </a:r>
          </a:p>
          <a:p>
            <a:pPr>
              <a:lnSpc>
                <a:spcPct val="114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Acceleration, a = 2 m/s</a:t>
            </a:r>
            <a:r>
              <a:rPr lang="en-GB" sz="16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Time taken, </a:t>
            </a:r>
            <a:r>
              <a:rPr lang="el-GR" sz="1600" dirty="0">
                <a:latin typeface="Verdana" panose="020B0604030504040204" pitchFamily="34" charset="0"/>
                <a:ea typeface="Verdana" panose="020B0604030504040204" pitchFamily="34" charset="0"/>
              </a:rPr>
              <a:t>Δ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 = 4 s</a:t>
            </a:r>
          </a:p>
          <a:p>
            <a:pPr>
              <a:lnSpc>
                <a:spcPct val="114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Magnitude of the final velocity, v = ? m/s</a:t>
            </a:r>
          </a:p>
          <a:p>
            <a:pPr>
              <a:lnSpc>
                <a:spcPct val="114000"/>
              </a:lnSpc>
            </a:pP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8903EE5-73C1-49AE-B167-20EA9F45D9E8}"/>
                  </a:ext>
                </a:extLst>
              </p:cNvPr>
              <p:cNvSpPr/>
              <p:nvPr/>
            </p:nvSpPr>
            <p:spPr>
              <a:xfrm>
                <a:off x="480796" y="3161697"/>
                <a:ext cx="1956048" cy="2612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050" dirty="0"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Multiply both sides by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05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Δ</m:t>
                    </m:r>
                    <m:r>
                      <a:rPr lang="en-GB" sz="105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𝑡</m:t>
                    </m:r>
                  </m:oMath>
                </a14:m>
                <a:r>
                  <a:rPr lang="en-GB" sz="1050" dirty="0"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: 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8903EE5-73C1-49AE-B167-20EA9F45D9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96" y="3161697"/>
                <a:ext cx="1956048" cy="261290"/>
              </a:xfrm>
              <a:prstGeom prst="rect">
                <a:avLst/>
              </a:prstGeom>
              <a:blipFill>
                <a:blip r:embed="rId4"/>
                <a:stretch>
                  <a:fillRect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A739BD44-02F4-4682-A6E7-65AAD530319C}"/>
              </a:ext>
            </a:extLst>
          </p:cNvPr>
          <p:cNvSpPr/>
          <p:nvPr/>
        </p:nvSpPr>
        <p:spPr>
          <a:xfrm>
            <a:off x="1436249" y="4235083"/>
            <a:ext cx="1000595" cy="259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15000"/>
              </a:lnSpc>
              <a:spcAft>
                <a:spcPts val="300"/>
              </a:spcAft>
            </a:pPr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Swap sides: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2C44322-1A9C-47DB-BB3A-55913057F3FB}"/>
              </a:ext>
            </a:extLst>
          </p:cNvPr>
          <p:cNvSpPr/>
          <p:nvPr/>
        </p:nvSpPr>
        <p:spPr>
          <a:xfrm>
            <a:off x="240974" y="4683849"/>
            <a:ext cx="223071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Substitute the right values: </a:t>
            </a:r>
            <a:endParaRPr lang="en-GB" sz="10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14DD18-2213-459C-B3C1-9E4B83551BAD}"/>
              </a:ext>
            </a:extLst>
          </p:cNvPr>
          <p:cNvSpPr/>
          <p:nvPr/>
        </p:nvSpPr>
        <p:spPr>
          <a:xfrm>
            <a:off x="2906064" y="4621238"/>
            <a:ext cx="3609034" cy="35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3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 = (2 m/s</a:t>
            </a:r>
            <a:r>
              <a:rPr lang="en-GB" sz="1600" baseline="30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x 4 s) + 20m/s</a:t>
            </a:r>
            <a:endParaRPr lang="en-GB" sz="1600" dirty="0"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57C8A4-60D3-4CD1-B862-50565F680FBF}"/>
              </a:ext>
            </a:extLst>
          </p:cNvPr>
          <p:cNvSpPr/>
          <p:nvPr/>
        </p:nvSpPr>
        <p:spPr>
          <a:xfrm>
            <a:off x="2906063" y="5019740"/>
            <a:ext cx="3319007" cy="35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3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 = 8 m/s + 20 m/s </a:t>
            </a:r>
            <a:endParaRPr lang="en-GB" sz="1600" dirty="0"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4389E20-EFC9-46D2-96A1-817C7FB6B8F6}"/>
              </a:ext>
            </a:extLst>
          </p:cNvPr>
          <p:cNvSpPr/>
          <p:nvPr/>
        </p:nvSpPr>
        <p:spPr>
          <a:xfrm>
            <a:off x="2894059" y="4222736"/>
            <a:ext cx="2355254" cy="35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3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 = (a x </a:t>
            </a:r>
            <a:r>
              <a:rPr lang="el-GR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Δ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t) + u</a:t>
            </a:r>
            <a:endParaRPr lang="en-GB" sz="1600" dirty="0">
              <a:cs typeface="Arial" panose="020B0604020202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0ED174F-9361-4BEC-BFCB-6B7C2EE0D7CB}"/>
              </a:ext>
            </a:extLst>
          </p:cNvPr>
          <p:cNvGrpSpPr/>
          <p:nvPr/>
        </p:nvGrpSpPr>
        <p:grpSpPr>
          <a:xfrm>
            <a:off x="2461989" y="3067297"/>
            <a:ext cx="2575188" cy="660788"/>
            <a:chOff x="2368286" y="3118952"/>
            <a:chExt cx="2575188" cy="660788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06D417D-F67B-4E8E-B83E-DA03611024DB}"/>
                </a:ext>
              </a:extLst>
            </p:cNvPr>
            <p:cNvGrpSpPr/>
            <p:nvPr/>
          </p:nvGrpSpPr>
          <p:grpSpPr>
            <a:xfrm>
              <a:off x="2368286" y="3118952"/>
              <a:ext cx="2575188" cy="660788"/>
              <a:chOff x="2319799" y="3366630"/>
              <a:chExt cx="2575188" cy="660788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8CFA5F9-4282-4E4D-A1CD-94D3659EA0B7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2575188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85725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(a x </a:t>
                </a: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t) = </a:t>
                </a: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(v – u)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6369897-8117-40F9-BA97-29C0FC30554D}"/>
                  </a:ext>
                </a:extLst>
              </p:cNvPr>
              <p:cNvSpPr/>
              <p:nvPr/>
            </p:nvSpPr>
            <p:spPr>
              <a:xfrm>
                <a:off x="3543180" y="3671038"/>
                <a:ext cx="1043999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E8A4468-CF0B-4E9C-A504-760A318E13D7}"/>
                </a:ext>
              </a:extLst>
            </p:cNvPr>
            <p:cNvCxnSpPr/>
            <p:nvPr/>
          </p:nvCxnSpPr>
          <p:spPr>
            <a:xfrm flipV="1">
              <a:off x="3591667" y="3474450"/>
              <a:ext cx="1044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8D6692B-C88A-4905-A1CB-46C903A60205}"/>
              </a:ext>
            </a:extLst>
          </p:cNvPr>
          <p:cNvGrpSpPr/>
          <p:nvPr/>
        </p:nvGrpSpPr>
        <p:grpSpPr>
          <a:xfrm>
            <a:off x="2805612" y="2446398"/>
            <a:ext cx="1541624" cy="665712"/>
            <a:chOff x="2883798" y="2554917"/>
            <a:chExt cx="1541624" cy="66571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33A7958-E07B-4535-BF71-5307ADD4ECEB}"/>
                </a:ext>
              </a:extLst>
            </p:cNvPr>
            <p:cNvGrpSpPr/>
            <p:nvPr/>
          </p:nvGrpSpPr>
          <p:grpSpPr>
            <a:xfrm>
              <a:off x="2883798" y="2554917"/>
              <a:ext cx="1541624" cy="665712"/>
              <a:chOff x="2319799" y="3366630"/>
              <a:chExt cx="2420845" cy="665712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A285096-618C-4451-8C76-73A1BA162474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2408261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 = v - u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0859E02-035B-48BD-A8FE-F279ED31B508}"/>
                  </a:ext>
                </a:extLst>
              </p:cNvPr>
              <p:cNvSpPr/>
              <p:nvPr/>
            </p:nvSpPr>
            <p:spPr>
              <a:xfrm>
                <a:off x="3434479" y="3675962"/>
                <a:ext cx="1306165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BD5D290-802A-4070-A536-AF05C3ADB4F7}"/>
                </a:ext>
              </a:extLst>
            </p:cNvPr>
            <p:cNvCxnSpPr>
              <a:cxnSpLocks/>
            </p:cNvCxnSpPr>
            <p:nvPr/>
          </p:nvCxnSpPr>
          <p:spPr>
            <a:xfrm>
              <a:off x="3745556" y="2861627"/>
              <a:ext cx="540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FA3C70E-6280-413C-89CA-C535C57F309B}"/>
              </a:ext>
            </a:extLst>
          </p:cNvPr>
          <p:cNvSpPr/>
          <p:nvPr/>
        </p:nvSpPr>
        <p:spPr>
          <a:xfrm>
            <a:off x="726095" y="5386090"/>
            <a:ext cx="6046975" cy="35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300"/>
              </a:spcAft>
            </a:pPr>
            <a:r>
              <a:rPr lang="en-GB" sz="1600" b="1" u="sng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Magnitude of the final velocity, v = 28m/s</a:t>
            </a:r>
            <a:endParaRPr lang="en-GB" sz="1600" b="1" u="sng" dirty="0"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F7EF0E-AFBD-427B-ADEB-5A5AFBC5861C}"/>
              </a:ext>
            </a:extLst>
          </p:cNvPr>
          <p:cNvSpPr/>
          <p:nvPr/>
        </p:nvSpPr>
        <p:spPr>
          <a:xfrm>
            <a:off x="537144" y="3824623"/>
            <a:ext cx="1899700" cy="259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300"/>
              </a:spcAft>
            </a:pPr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Add u to both sides: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87CBA82-C6D0-40D8-BFFE-B10B50F50085}"/>
              </a:ext>
            </a:extLst>
          </p:cNvPr>
          <p:cNvSpPr/>
          <p:nvPr/>
        </p:nvSpPr>
        <p:spPr>
          <a:xfrm>
            <a:off x="1996788" y="3752172"/>
            <a:ext cx="3088847" cy="35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3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(a x </a:t>
            </a:r>
            <a:r>
              <a:rPr lang="el-GR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Δ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t) + u = v – u + u</a:t>
            </a:r>
            <a:endParaRPr lang="en-GB" sz="1600" dirty="0"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C0B1F7D-1F5B-4E7F-BF72-A4033B363A2F}"/>
              </a:ext>
            </a:extLst>
          </p:cNvPr>
          <p:cNvCxnSpPr>
            <a:cxnSpLocks/>
          </p:cNvCxnSpPr>
          <p:nvPr/>
        </p:nvCxnSpPr>
        <p:spPr>
          <a:xfrm flipV="1">
            <a:off x="3667370" y="3201244"/>
            <a:ext cx="349800" cy="1053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9E18115-93B2-42DD-B62E-3CDF7B23F8BF}"/>
              </a:ext>
            </a:extLst>
          </p:cNvPr>
          <p:cNvCxnSpPr>
            <a:cxnSpLocks/>
          </p:cNvCxnSpPr>
          <p:nvPr/>
        </p:nvCxnSpPr>
        <p:spPr>
          <a:xfrm flipV="1">
            <a:off x="4054195" y="3497206"/>
            <a:ext cx="349800" cy="1053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FB6A6CD-D0BF-425C-B1B3-1E8393BE3CF3}"/>
              </a:ext>
            </a:extLst>
          </p:cNvPr>
          <p:cNvCxnSpPr>
            <a:cxnSpLocks/>
          </p:cNvCxnSpPr>
          <p:nvPr/>
        </p:nvCxnSpPr>
        <p:spPr>
          <a:xfrm flipV="1">
            <a:off x="4240660" y="3897046"/>
            <a:ext cx="349800" cy="1053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ADC0DE8-4AFB-46C2-93C7-FC365E4891DE}"/>
              </a:ext>
            </a:extLst>
          </p:cNvPr>
          <p:cNvCxnSpPr>
            <a:cxnSpLocks/>
          </p:cNvCxnSpPr>
          <p:nvPr/>
        </p:nvCxnSpPr>
        <p:spPr>
          <a:xfrm flipV="1">
            <a:off x="4718879" y="3897046"/>
            <a:ext cx="349800" cy="1053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43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9" grpId="0"/>
      <p:bldP spid="23" grpId="0"/>
      <p:bldP spid="24" grpId="0"/>
      <p:bldP spid="25" grpId="0"/>
      <p:bldP spid="26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Going faster?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70054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36036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2018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68000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78828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3788282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cars have the same velocity. 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44570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44337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cars have different velocities.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10551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10318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are accelerating.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76533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76300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Neither car is accelerating.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0054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36036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2018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67760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74525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343150" cy="6249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2.</a:t>
            </a:r>
            <a:r>
              <a:rPr lang="en-GB" dirty="0">
                <a:effectLst/>
                <a:cs typeface="Arial" panose="020B0604020202020204" pitchFamily="34" charset="0"/>
              </a:rPr>
              <a:t>	What is happening when </a:t>
            </a:r>
            <a:r>
              <a:rPr lang="en-GB" dirty="0">
                <a:cs typeface="Arial" panose="020B0604020202020204" pitchFamily="34" charset="0"/>
              </a:rPr>
              <a:t>cars are side by side?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812855" y="1309560"/>
            <a:ext cx="4766891" cy="1776744"/>
            <a:chOff x="630996" y="1848788"/>
            <a:chExt cx="4766891" cy="1776744"/>
          </a:xfrm>
        </p:grpSpPr>
        <p:pic>
          <p:nvPicPr>
            <p:cNvPr id="77" name="Picture 76" descr="Diagram&#10;&#10;Description automatically generated">
              <a:extLst>
                <a:ext uri="{FF2B5EF4-FFF2-40B4-BE49-F238E27FC236}">
                  <a16:creationId xmlns:a16="http://schemas.microsoft.com/office/drawing/2014/main" id="{25C2EDDF-9D70-44CC-981F-A1A50AA0BA5C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9" r="-1"/>
            <a:stretch/>
          </p:blipFill>
          <p:spPr>
            <a:xfrm>
              <a:off x="630996" y="2038711"/>
              <a:ext cx="4766891" cy="1396899"/>
            </a:xfrm>
            <a:prstGeom prst="rect">
              <a:avLst/>
            </a:prstGeom>
          </p:spPr>
        </p:pic>
        <p:sp>
          <p:nvSpPr>
            <p:cNvPr id="81" name="Rounded Rectangle 80"/>
            <p:cNvSpPr/>
            <p:nvPr/>
          </p:nvSpPr>
          <p:spPr>
            <a:xfrm>
              <a:off x="2292400" y="1848788"/>
              <a:ext cx="1409251" cy="1776744"/>
            </a:xfrm>
            <a:prstGeom prst="roundRect">
              <a:avLst>
                <a:gd name="adj" fmla="val 3792"/>
              </a:avLst>
            </a:prstGeom>
            <a:solidFill>
              <a:srgbClr val="C00000">
                <a:alpha val="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2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208785"/>
            <a:ext cx="8343150" cy="357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</a:pPr>
            <a:r>
              <a:rPr lang="en-GB" sz="1600" dirty="0">
                <a:effectLst/>
                <a:cs typeface="Arial" panose="020B0604020202020204" pitchFamily="34" charset="0"/>
              </a:rPr>
              <a:t>What do you think about each statement?</a:t>
            </a:r>
            <a:endParaRPr lang="en-GB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841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6CC264-3771-4BB0-B25E-CC16EFC20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with steady acceleration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60000" y="863125"/>
            <a:ext cx="8285163" cy="489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sz="1600" b="1" dirty="0">
                <a:effectLst/>
                <a:cs typeface="Arial" panose="020B0604020202020204" pitchFamily="34" charset="0"/>
              </a:rPr>
              <a:t>Finding velocity – to answer</a:t>
            </a:r>
            <a:endParaRPr lang="en-GB" sz="1600" dirty="0">
              <a:effectLst/>
              <a:cs typeface="Arial" panose="020B0604020202020204" pitchFamily="34" charset="0"/>
            </a:endParaRPr>
          </a:p>
          <a:p>
            <a:pPr marL="361950" lvl="0" indent="-361950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1.</a:t>
            </a:r>
            <a:r>
              <a:rPr lang="en-GB" dirty="0">
                <a:effectLst/>
                <a:cs typeface="Arial" panose="020B0604020202020204" pitchFamily="34" charset="0"/>
              </a:rPr>
              <a:t>	A rocket is travelling at 50 m/s. </a:t>
            </a:r>
          </a:p>
          <a:p>
            <a:pPr marL="361950" lvl="0" indent="-361950">
              <a:spcBef>
                <a:spcPts val="0"/>
              </a:spcBef>
            </a:pPr>
            <a:r>
              <a:rPr lang="en-GB" dirty="0">
                <a:effectLst/>
                <a:cs typeface="Arial" panose="020B0604020202020204" pitchFamily="34" charset="0"/>
              </a:rPr>
              <a:t>	It accelerates at 25 m/s</a:t>
            </a:r>
            <a:r>
              <a:rPr lang="en-GB" baseline="30000" dirty="0">
                <a:effectLst/>
                <a:cs typeface="Arial" panose="020B0604020202020204" pitchFamily="34" charset="0"/>
              </a:rPr>
              <a:t>2</a:t>
            </a:r>
            <a:r>
              <a:rPr lang="en-GB" dirty="0">
                <a:effectLst/>
                <a:cs typeface="Arial" panose="020B0604020202020204" pitchFamily="34" charset="0"/>
              </a:rPr>
              <a:t> for 6 seconds.  </a:t>
            </a:r>
          </a:p>
          <a:p>
            <a:pPr marL="361950" lvl="0" indent="-361950"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effectLst/>
                <a:cs typeface="Arial" panose="020B0604020202020204" pitchFamily="34" charset="0"/>
              </a:rPr>
              <a:t>	What is the magnitude of the final velocity of the rocket?</a:t>
            </a:r>
          </a:p>
          <a:p>
            <a:pPr marL="361950" lvl="0" indent="-361950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2.</a:t>
            </a:r>
            <a:r>
              <a:rPr lang="en-GB" dirty="0">
                <a:effectLst/>
                <a:cs typeface="Arial" panose="020B0604020202020204" pitchFamily="34" charset="0"/>
              </a:rPr>
              <a:t>	A car is travelling at 25 m/s. </a:t>
            </a:r>
          </a:p>
          <a:p>
            <a:pPr marL="361950" lvl="0" indent="-361950">
              <a:spcBef>
                <a:spcPts val="0"/>
              </a:spcBef>
            </a:pPr>
            <a:r>
              <a:rPr lang="en-GB" dirty="0">
                <a:effectLst/>
                <a:cs typeface="Arial" panose="020B0604020202020204" pitchFamily="34" charset="0"/>
              </a:rPr>
              <a:t>	The driver uses its brakes to slow it down. </a:t>
            </a:r>
          </a:p>
          <a:p>
            <a:pPr marL="361950" lvl="0" indent="-361950">
              <a:spcBef>
                <a:spcPts val="0"/>
              </a:spcBef>
            </a:pPr>
            <a:r>
              <a:rPr lang="en-GB" dirty="0">
                <a:cs typeface="Arial" panose="020B0604020202020204" pitchFamily="34" charset="0"/>
              </a:rPr>
              <a:t>	</a:t>
            </a:r>
            <a:r>
              <a:rPr lang="en-GB" dirty="0">
                <a:effectLst/>
                <a:cs typeface="Arial" panose="020B0604020202020204" pitchFamily="34" charset="0"/>
              </a:rPr>
              <a:t>The magnitude of its </a:t>
            </a:r>
            <a:r>
              <a:rPr lang="en-GB" dirty="0">
                <a:cs typeface="Arial" panose="020B0604020202020204" pitchFamily="34" charset="0"/>
              </a:rPr>
              <a:t>acceleration </a:t>
            </a:r>
            <a:r>
              <a:rPr lang="en-GB" dirty="0">
                <a:effectLst/>
                <a:cs typeface="Arial" panose="020B0604020202020204" pitchFamily="34" charset="0"/>
              </a:rPr>
              <a:t>is 2 m/s</a:t>
            </a:r>
            <a:r>
              <a:rPr lang="en-GB" baseline="30000" dirty="0">
                <a:effectLst/>
                <a:cs typeface="Arial" panose="020B0604020202020204" pitchFamily="34" charset="0"/>
              </a:rPr>
              <a:t>2</a:t>
            </a:r>
            <a:r>
              <a:rPr lang="en-GB" dirty="0">
                <a:effectLst/>
                <a:cs typeface="Arial" panose="020B0604020202020204" pitchFamily="34" charset="0"/>
              </a:rPr>
              <a:t>.  </a:t>
            </a:r>
            <a:endParaRPr lang="en-GB" dirty="0">
              <a:cs typeface="Arial" panose="020B0604020202020204" pitchFamily="34" charset="0"/>
            </a:endParaRPr>
          </a:p>
          <a:p>
            <a:pPr marL="361950" lvl="0" indent="-361950"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effectLst/>
                <a:cs typeface="Arial" panose="020B0604020202020204" pitchFamily="34" charset="0"/>
              </a:rPr>
              <a:t>	How fast is the car travelling after 10 seconds?</a:t>
            </a:r>
          </a:p>
          <a:p>
            <a:pPr marL="361950" indent="-361950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3.</a:t>
            </a:r>
            <a:r>
              <a:rPr lang="en-GB" dirty="0">
                <a:effectLst/>
                <a:cs typeface="Arial" panose="020B0604020202020204" pitchFamily="34" charset="0"/>
              </a:rPr>
              <a:t>	A lift is slowing and the magnitude of its acceleration is 1.5 m/s</a:t>
            </a:r>
            <a:r>
              <a:rPr lang="en-GB" baseline="30000" dirty="0">
                <a:effectLst/>
                <a:cs typeface="Arial" panose="020B0604020202020204" pitchFamily="34" charset="0"/>
              </a:rPr>
              <a:t>2</a:t>
            </a:r>
            <a:r>
              <a:rPr lang="en-GB" dirty="0">
                <a:effectLst/>
                <a:cs typeface="Arial" panose="020B0604020202020204" pitchFamily="34" charset="0"/>
              </a:rPr>
              <a:t>. It takes 2 s to come to rest. </a:t>
            </a:r>
          </a:p>
          <a:p>
            <a:pPr marL="361950" indent="-361950">
              <a:spcBef>
                <a:spcPts val="0"/>
              </a:spcBef>
            </a:pPr>
            <a:r>
              <a:rPr lang="en-GB" dirty="0">
                <a:effectLst/>
                <a:cs typeface="Arial" panose="020B0604020202020204" pitchFamily="34" charset="0"/>
              </a:rPr>
              <a:t>	How fast was the lift travelling before it began to slow down?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465261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16CC264-3771-4BB0-B25E-CC16EFC20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4300B55-42A6-4C61-87C4-D7934090A7E4}"/>
              </a:ext>
            </a:extLst>
          </p:cNvPr>
          <p:cNvSpPr/>
          <p:nvPr/>
        </p:nvSpPr>
        <p:spPr>
          <a:xfrm>
            <a:off x="360000" y="1350308"/>
            <a:ext cx="8423995" cy="69439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8A0E5887-DAA8-407E-8423-E1553D599EDE}"/>
              </a:ext>
            </a:extLst>
          </p:cNvPr>
          <p:cNvSpPr txBox="1">
            <a:spLocks/>
          </p:cNvSpPr>
          <p:nvPr/>
        </p:nvSpPr>
        <p:spPr>
          <a:xfrm>
            <a:off x="4554119" y="821218"/>
            <a:ext cx="4352794" cy="523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800" dirty="0">
                <a:effectLst/>
                <a:cs typeface="Calibri" panose="020F0502020204030204" pitchFamily="34" charset="0"/>
              </a:rPr>
              <a:t>	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3F3F74C-8E9B-4666-8967-B8FB541F96CA}"/>
              </a:ext>
            </a:extLst>
          </p:cNvPr>
          <p:cNvSpPr txBox="1">
            <a:spLocks/>
          </p:cNvSpPr>
          <p:nvPr/>
        </p:nvSpPr>
        <p:spPr>
          <a:xfrm>
            <a:off x="4554119" y="863126"/>
            <a:ext cx="4352794" cy="523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300"/>
              </a:spcAft>
            </a:pPr>
            <a:endParaRPr lang="en-GB" sz="1600" dirty="0">
              <a:effectLst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9FB86E-2256-428E-8343-F76CC01708AC}"/>
              </a:ext>
            </a:extLst>
          </p:cNvPr>
          <p:cNvSpPr txBox="1"/>
          <p:nvPr/>
        </p:nvSpPr>
        <p:spPr>
          <a:xfrm>
            <a:off x="359999" y="864000"/>
            <a:ext cx="8578315" cy="113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sz="1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Finding the time taken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989013" indent="-989013">
              <a:spcBef>
                <a:spcPts val="300"/>
              </a:spcBef>
              <a:spcAft>
                <a:spcPts val="300"/>
              </a:spcAft>
            </a:pPr>
            <a:r>
              <a:rPr lang="en-GB" sz="1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Example:</a:t>
            </a:r>
            <a:r>
              <a: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	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stone falls from a cliff and hits the ground at 25 m/s.  	</a:t>
            </a:r>
          </a:p>
          <a:p>
            <a:pPr marL="989013" indent="-989013">
              <a:spcBef>
                <a:spcPts val="300"/>
              </a:spcBef>
              <a:spcAft>
                <a:spcPts val="3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		Its acceleration is 10 m/s</a:t>
            </a:r>
            <a:r>
              <a:rPr lang="en-GB" sz="1600" baseline="30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downwards, how long did it take to fall?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A63ABF-DB6D-49FF-B995-B204E999034A}"/>
              </a:ext>
            </a:extLst>
          </p:cNvPr>
          <p:cNvSpPr txBox="1"/>
          <p:nvPr/>
        </p:nvSpPr>
        <p:spPr>
          <a:xfrm>
            <a:off x="360000" y="2409147"/>
            <a:ext cx="2230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Verdana" panose="020B0604030504040204" pitchFamily="34" charset="0"/>
                <a:ea typeface="Verdana" panose="020B0604030504040204" pitchFamily="34" charset="0"/>
              </a:rPr>
              <a:t>Model answer: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06F5234-FCBB-4F4C-9816-3C27FD53E636}"/>
              </a:ext>
            </a:extLst>
          </p:cNvPr>
          <p:cNvCxnSpPr/>
          <p:nvPr/>
        </p:nvCxnSpPr>
        <p:spPr>
          <a:xfrm>
            <a:off x="5486400" y="2254724"/>
            <a:ext cx="0" cy="201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BCA3357-D600-41DB-A85A-A8265A1AE98A}"/>
              </a:ext>
            </a:extLst>
          </p:cNvPr>
          <p:cNvSpPr txBox="1"/>
          <p:nvPr/>
        </p:nvSpPr>
        <p:spPr>
          <a:xfrm>
            <a:off x="5636525" y="2409147"/>
            <a:ext cx="3147474" cy="134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Initial velocity, u = 0 m/s</a:t>
            </a:r>
          </a:p>
          <a:p>
            <a:pPr>
              <a:lnSpc>
                <a:spcPct val="114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Final velocity, v = 25 m/s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Acceleration, a = 10 m/s</a:t>
            </a:r>
            <a:r>
              <a:rPr lang="en-GB" sz="16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Time taken, </a:t>
            </a:r>
            <a:r>
              <a:rPr lang="el-GR" sz="1600" dirty="0">
                <a:latin typeface="Verdana" panose="020B0604030504040204" pitchFamily="34" charset="0"/>
                <a:ea typeface="Verdana" panose="020B0604030504040204" pitchFamily="34" charset="0"/>
              </a:rPr>
              <a:t>Δ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 = ? 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8903EE5-73C1-49AE-B167-20EA9F45D9E8}"/>
                  </a:ext>
                </a:extLst>
              </p:cNvPr>
              <p:cNvSpPr/>
              <p:nvPr/>
            </p:nvSpPr>
            <p:spPr>
              <a:xfrm>
                <a:off x="497333" y="3126673"/>
                <a:ext cx="1956048" cy="2612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050" dirty="0"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Multiply both sides by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05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Δ</m:t>
                    </m:r>
                    <m:r>
                      <a:rPr lang="en-GB" sz="105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𝑡</m:t>
                    </m:r>
                  </m:oMath>
                </a14:m>
                <a:r>
                  <a:rPr lang="en-GB" sz="1050" dirty="0"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: 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8903EE5-73C1-49AE-B167-20EA9F45D9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33" y="3126673"/>
                <a:ext cx="1956048" cy="261290"/>
              </a:xfrm>
              <a:prstGeom prst="rect">
                <a:avLst/>
              </a:prstGeom>
              <a:blipFill>
                <a:blip r:embed="rId4"/>
                <a:stretch>
                  <a:fillRect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A739BD44-02F4-4682-A6E7-65AAD530319C}"/>
              </a:ext>
            </a:extLst>
          </p:cNvPr>
          <p:cNvSpPr/>
          <p:nvPr/>
        </p:nvSpPr>
        <p:spPr>
          <a:xfrm>
            <a:off x="265114" y="3934910"/>
            <a:ext cx="2188267" cy="445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300"/>
              </a:spcAft>
            </a:pPr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Divide both sides by the magnitude of acceleration: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0ED174F-9361-4BEC-BFCB-6B7C2EE0D7CB}"/>
              </a:ext>
            </a:extLst>
          </p:cNvPr>
          <p:cNvGrpSpPr/>
          <p:nvPr/>
        </p:nvGrpSpPr>
        <p:grpSpPr>
          <a:xfrm>
            <a:off x="2713397" y="3130649"/>
            <a:ext cx="2800213" cy="660788"/>
            <a:chOff x="2368286" y="3118952"/>
            <a:chExt cx="2408261" cy="660788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06D417D-F67B-4E8E-B83E-DA03611024DB}"/>
                </a:ext>
              </a:extLst>
            </p:cNvPr>
            <p:cNvGrpSpPr/>
            <p:nvPr/>
          </p:nvGrpSpPr>
          <p:grpSpPr>
            <a:xfrm>
              <a:off x="2368286" y="3118952"/>
              <a:ext cx="2408261" cy="660788"/>
              <a:chOff x="2319799" y="3366630"/>
              <a:chExt cx="2408261" cy="660788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8CFA5F9-4282-4E4D-A1CD-94D3659EA0B7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2408261" cy="6395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 x </a:t>
                </a: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= (v – u)  x </a:t>
                </a: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6369897-8117-40F9-BA97-29C0FC30554D}"/>
                  </a:ext>
                </a:extLst>
              </p:cNvPr>
              <p:cNvSpPr/>
              <p:nvPr/>
            </p:nvSpPr>
            <p:spPr>
              <a:xfrm>
                <a:off x="3521620" y="3671038"/>
                <a:ext cx="1021548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E8A4468-CF0B-4E9C-A504-760A318E13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3706" y="3459780"/>
              <a:ext cx="1114596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8D6692B-C88A-4905-A1CB-46C903A60205}"/>
              </a:ext>
            </a:extLst>
          </p:cNvPr>
          <p:cNvGrpSpPr/>
          <p:nvPr/>
        </p:nvGrpSpPr>
        <p:grpSpPr>
          <a:xfrm>
            <a:off x="3169168" y="2446398"/>
            <a:ext cx="1533610" cy="628165"/>
            <a:chOff x="2883798" y="2554917"/>
            <a:chExt cx="1533610" cy="62816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33A7958-E07B-4535-BF71-5307ADD4ECEB}"/>
                </a:ext>
              </a:extLst>
            </p:cNvPr>
            <p:cNvGrpSpPr/>
            <p:nvPr/>
          </p:nvGrpSpPr>
          <p:grpSpPr>
            <a:xfrm>
              <a:off x="2883798" y="2554917"/>
              <a:ext cx="1533610" cy="628165"/>
              <a:chOff x="2319799" y="3366630"/>
              <a:chExt cx="2408261" cy="628165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A285096-618C-4451-8C76-73A1BA162474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2408261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 = v - u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0859E02-035B-48BD-A8FE-F279ED31B508}"/>
                  </a:ext>
                </a:extLst>
              </p:cNvPr>
              <p:cNvSpPr/>
              <p:nvPr/>
            </p:nvSpPr>
            <p:spPr>
              <a:xfrm>
                <a:off x="3708705" y="3638415"/>
                <a:ext cx="847974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BD5D290-802A-4070-A536-AF05C3ADB4F7}"/>
                </a:ext>
              </a:extLst>
            </p:cNvPr>
            <p:cNvCxnSpPr>
              <a:cxnSpLocks/>
            </p:cNvCxnSpPr>
            <p:nvPr/>
          </p:nvCxnSpPr>
          <p:spPr>
            <a:xfrm>
              <a:off x="3745556" y="2861627"/>
              <a:ext cx="540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4FA2092-19E0-47A4-B712-8FB07236927F}"/>
              </a:ext>
            </a:extLst>
          </p:cNvPr>
          <p:cNvSpPr txBox="1"/>
          <p:nvPr/>
        </p:nvSpPr>
        <p:spPr>
          <a:xfrm>
            <a:off x="585872" y="5328893"/>
            <a:ext cx="1867509" cy="26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Substitute values: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FA3C70E-6280-413C-89CA-C535C57F309B}"/>
              </a:ext>
            </a:extLst>
          </p:cNvPr>
          <p:cNvSpPr/>
          <p:nvPr/>
        </p:nvSpPr>
        <p:spPr>
          <a:xfrm>
            <a:off x="1699476" y="5868658"/>
            <a:ext cx="3502841" cy="35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300"/>
              </a:spcAft>
            </a:pPr>
            <a:r>
              <a:rPr lang="en-GB" sz="1600" b="1" u="sng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Time taken, </a:t>
            </a:r>
            <a:r>
              <a:rPr lang="el-GR" sz="1600" b="1" u="sng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Δ</a:t>
            </a:r>
            <a:r>
              <a:rPr lang="en-GB" sz="1600" b="1" u="sng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 = 2.5 s</a:t>
            </a:r>
            <a:endParaRPr lang="en-GB" sz="1600" b="1" u="sng" dirty="0"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A31CA3-B9FC-4DDF-9AC5-595EAA4C71C2}"/>
              </a:ext>
            </a:extLst>
          </p:cNvPr>
          <p:cNvGrpSpPr/>
          <p:nvPr/>
        </p:nvGrpSpPr>
        <p:grpSpPr>
          <a:xfrm>
            <a:off x="2750965" y="3831452"/>
            <a:ext cx="2188266" cy="613775"/>
            <a:chOff x="2390070" y="4118089"/>
            <a:chExt cx="2188266" cy="613775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32E4C2A-C6C8-49B3-A20C-45634A9A5CC4}"/>
                </a:ext>
              </a:extLst>
            </p:cNvPr>
            <p:cNvSpPr/>
            <p:nvPr/>
          </p:nvSpPr>
          <p:spPr>
            <a:xfrm>
              <a:off x="2390070" y="4118089"/>
              <a:ext cx="2188266" cy="3563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3538">
                <a:lnSpc>
                  <a:spcPct val="115000"/>
                </a:lnSpc>
                <a:spcAft>
                  <a:spcPts val="300"/>
                </a:spcAft>
              </a:pP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 x </a:t>
              </a:r>
              <a:r>
                <a:rPr lang="el-GR" sz="16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Δ</a:t>
              </a: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 = (v – u)</a:t>
              </a:r>
              <a:endParaRPr lang="en-GB" sz="1600" dirty="0">
                <a:cs typeface="Arial" panose="020B0604020202020204" pitchFamily="34" charset="0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2D6EE99-F993-49EB-84FF-8FA5983BF199}"/>
                </a:ext>
              </a:extLst>
            </p:cNvPr>
            <p:cNvCxnSpPr/>
            <p:nvPr/>
          </p:nvCxnSpPr>
          <p:spPr>
            <a:xfrm flipV="1">
              <a:off x="2805612" y="4442719"/>
              <a:ext cx="720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00A89C0-C7D5-42FF-AD63-6838695C8D47}"/>
                </a:ext>
              </a:extLst>
            </p:cNvPr>
            <p:cNvCxnSpPr/>
            <p:nvPr/>
          </p:nvCxnSpPr>
          <p:spPr>
            <a:xfrm flipV="1">
              <a:off x="3737802" y="4440438"/>
              <a:ext cx="756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B26DE26-1F95-4D04-99FA-3BDCE09B6AB5}"/>
                </a:ext>
              </a:extLst>
            </p:cNvPr>
            <p:cNvSpPr/>
            <p:nvPr/>
          </p:nvSpPr>
          <p:spPr>
            <a:xfrm>
              <a:off x="2981905" y="4393310"/>
              <a:ext cx="30809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B80BB56-BE62-4044-B7A2-9DB8073EE31E}"/>
                </a:ext>
              </a:extLst>
            </p:cNvPr>
            <p:cNvSpPr/>
            <p:nvPr/>
          </p:nvSpPr>
          <p:spPr>
            <a:xfrm>
              <a:off x="3733811" y="4393310"/>
              <a:ext cx="77780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97C6005-F760-463D-AB5E-7E19DD6E4C28}"/>
              </a:ext>
            </a:extLst>
          </p:cNvPr>
          <p:cNvGrpSpPr/>
          <p:nvPr/>
        </p:nvGrpSpPr>
        <p:grpSpPr>
          <a:xfrm>
            <a:off x="3100611" y="4550806"/>
            <a:ext cx="1629213" cy="613775"/>
            <a:chOff x="2780782" y="4118089"/>
            <a:chExt cx="1629213" cy="613775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629DB76-EEB3-46C2-9EBF-B89FDEBF9B77}"/>
                </a:ext>
              </a:extLst>
            </p:cNvPr>
            <p:cNvSpPr/>
            <p:nvPr/>
          </p:nvSpPr>
          <p:spPr>
            <a:xfrm>
              <a:off x="2780782" y="4118089"/>
              <a:ext cx="1629213" cy="3563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3538">
                <a:lnSpc>
                  <a:spcPct val="115000"/>
                </a:lnSpc>
                <a:spcAft>
                  <a:spcPts val="300"/>
                </a:spcAft>
              </a:pPr>
              <a:r>
                <a:rPr lang="el-GR" sz="16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Δ</a:t>
              </a: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 = v - u </a:t>
              </a:r>
              <a:endParaRPr lang="en-GB" sz="1600" dirty="0">
                <a:cs typeface="Arial" panose="020B0604020202020204" pitchFamily="34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7178110-3F5D-439D-9FD7-5F8A0EA92973}"/>
                </a:ext>
              </a:extLst>
            </p:cNvPr>
            <p:cNvCxnSpPr/>
            <p:nvPr/>
          </p:nvCxnSpPr>
          <p:spPr>
            <a:xfrm flipV="1">
              <a:off x="3737802" y="4440438"/>
              <a:ext cx="540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A5A89FF-520E-4CAA-8077-C29796390E33}"/>
                </a:ext>
              </a:extLst>
            </p:cNvPr>
            <p:cNvSpPr/>
            <p:nvPr/>
          </p:nvSpPr>
          <p:spPr>
            <a:xfrm>
              <a:off x="3733811" y="4393310"/>
              <a:ext cx="540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C576DB7-9CCE-4326-A01A-8DDE75110DF1}"/>
              </a:ext>
            </a:extLst>
          </p:cNvPr>
          <p:cNvGrpSpPr/>
          <p:nvPr/>
        </p:nvGrpSpPr>
        <p:grpSpPr>
          <a:xfrm>
            <a:off x="3123099" y="5255175"/>
            <a:ext cx="2800213" cy="628647"/>
            <a:chOff x="2780781" y="4118089"/>
            <a:chExt cx="2800213" cy="628647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FC382D1-9817-4FB2-B4E7-44BAA378001E}"/>
                </a:ext>
              </a:extLst>
            </p:cNvPr>
            <p:cNvSpPr/>
            <p:nvPr/>
          </p:nvSpPr>
          <p:spPr>
            <a:xfrm>
              <a:off x="2780781" y="4118089"/>
              <a:ext cx="2800213" cy="3563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3538">
                <a:lnSpc>
                  <a:spcPct val="115000"/>
                </a:lnSpc>
                <a:spcAft>
                  <a:spcPts val="300"/>
                </a:spcAft>
              </a:pPr>
              <a:r>
                <a:rPr lang="el-GR" sz="16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Δ</a:t>
              </a: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 = 25 m/s – 0 m/s</a:t>
              </a:r>
              <a:endParaRPr lang="en-GB" sz="1600" dirty="0">
                <a:cs typeface="Arial" panose="020B0604020202020204" pitchFamily="34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6F7637E-43A3-4520-A040-3844F401746F}"/>
                </a:ext>
              </a:extLst>
            </p:cNvPr>
            <p:cNvCxnSpPr/>
            <p:nvPr/>
          </p:nvCxnSpPr>
          <p:spPr>
            <a:xfrm flipV="1">
              <a:off x="3737802" y="4440438"/>
              <a:ext cx="1656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2C3A01D-A467-402E-890D-10E8898FD6F4}"/>
                </a:ext>
              </a:extLst>
            </p:cNvPr>
            <p:cNvSpPr/>
            <p:nvPr/>
          </p:nvSpPr>
          <p:spPr>
            <a:xfrm>
              <a:off x="3687605" y="4408182"/>
              <a:ext cx="170619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10 m/s</a:t>
              </a:r>
              <a:r>
                <a:rPr lang="en-GB" sz="1600" baseline="30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2</a:t>
              </a:r>
              <a:endParaRPr lang="en-GB" sz="1600" baseline="300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9E8D1AA1-2942-4F28-8E1B-7DE853E8EEC6}"/>
              </a:ext>
            </a:extLst>
          </p:cNvPr>
          <p:cNvSpPr txBox="1">
            <a:spLocks/>
          </p:cNvSpPr>
          <p:nvPr/>
        </p:nvSpPr>
        <p:spPr>
          <a:xfrm>
            <a:off x="92212" y="37168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with steady acceleration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B4C3B8B-D047-45FB-8371-7CB3760D54CF}"/>
              </a:ext>
            </a:extLst>
          </p:cNvPr>
          <p:cNvCxnSpPr>
            <a:cxnSpLocks/>
          </p:cNvCxnSpPr>
          <p:nvPr/>
        </p:nvCxnSpPr>
        <p:spPr>
          <a:xfrm flipV="1">
            <a:off x="5057123" y="3275039"/>
            <a:ext cx="349800" cy="1053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E04F08D-9220-481D-9BEC-729302994390}"/>
              </a:ext>
            </a:extLst>
          </p:cNvPr>
          <p:cNvCxnSpPr>
            <a:cxnSpLocks/>
          </p:cNvCxnSpPr>
          <p:nvPr/>
        </p:nvCxnSpPr>
        <p:spPr>
          <a:xfrm flipV="1">
            <a:off x="4522710" y="3560167"/>
            <a:ext cx="349800" cy="1053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2691D5-6D59-4FCE-ABC7-528D413C10DF}"/>
              </a:ext>
            </a:extLst>
          </p:cNvPr>
          <p:cNvCxnSpPr>
            <a:cxnSpLocks/>
          </p:cNvCxnSpPr>
          <p:nvPr/>
        </p:nvCxnSpPr>
        <p:spPr>
          <a:xfrm flipV="1">
            <a:off x="3088864" y="3974842"/>
            <a:ext cx="349800" cy="1053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71127A5-D35A-4B50-8151-11928CD0C279}"/>
              </a:ext>
            </a:extLst>
          </p:cNvPr>
          <p:cNvCxnSpPr>
            <a:cxnSpLocks/>
          </p:cNvCxnSpPr>
          <p:nvPr/>
        </p:nvCxnSpPr>
        <p:spPr>
          <a:xfrm flipV="1">
            <a:off x="3331235" y="4238758"/>
            <a:ext cx="349800" cy="1053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66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9" grpId="0"/>
      <p:bldP spid="41" grpId="0"/>
      <p:bldP spid="4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0564F6-21BE-4ED6-B84B-915E51DE1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2212" y="37168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with steady acceleration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60000" y="863125"/>
            <a:ext cx="8285163" cy="5061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0510" indent="-269875">
              <a:spcAft>
                <a:spcPts val="1200"/>
              </a:spcAft>
            </a:pPr>
            <a:r>
              <a:rPr lang="en-GB" sz="1600" b="1" dirty="0">
                <a:cs typeface="Arial" panose="020B0604020202020204" pitchFamily="34" charset="0"/>
              </a:rPr>
              <a:t>Finding the time taken </a:t>
            </a:r>
            <a:r>
              <a:rPr lang="en-GB" sz="1600" b="1" dirty="0">
                <a:effectLst/>
                <a:cs typeface="Arial" panose="020B0604020202020204" pitchFamily="34" charset="0"/>
              </a:rPr>
              <a:t>– to answer</a:t>
            </a:r>
            <a:endParaRPr lang="en-GB" sz="1600" dirty="0">
              <a:effectLst/>
              <a:cs typeface="Arial" panose="020B0604020202020204" pitchFamily="34" charset="0"/>
            </a:endParaRPr>
          </a:p>
          <a:p>
            <a:pPr marL="363538" lvl="0" indent="-363538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4.</a:t>
            </a:r>
            <a:r>
              <a:rPr lang="en-GB" dirty="0">
                <a:effectLst/>
                <a:cs typeface="Arial" panose="020B0604020202020204" pitchFamily="34" charset="0"/>
              </a:rPr>
              <a:t>	On the surface of Mars, an object falls with an acceleration that has a magnitude of about 3.7 m/s</a:t>
            </a:r>
            <a:r>
              <a:rPr lang="en-GB" baseline="30000" dirty="0">
                <a:effectLst/>
                <a:cs typeface="Arial" panose="020B0604020202020204" pitchFamily="34" charset="0"/>
              </a:rPr>
              <a:t>2</a:t>
            </a:r>
            <a:r>
              <a:rPr lang="en-GB" dirty="0">
                <a:effectLst/>
                <a:cs typeface="Arial" panose="020B0604020202020204" pitchFamily="34" charset="0"/>
              </a:rPr>
              <a:t>.  </a:t>
            </a:r>
          </a:p>
          <a:p>
            <a:pPr marL="363538" lvl="0" indent="-363538"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cs typeface="Arial" panose="020B0604020202020204" pitchFamily="34" charset="0"/>
              </a:rPr>
              <a:t>	</a:t>
            </a:r>
            <a:r>
              <a:rPr lang="en-GB" dirty="0">
                <a:effectLst/>
                <a:cs typeface="Arial" panose="020B0604020202020204" pitchFamily="34" charset="0"/>
              </a:rPr>
              <a:t>If an object is dropped and hits the ground at 4.5 m/s, how long did it take to fall?</a:t>
            </a:r>
          </a:p>
          <a:p>
            <a:pPr marL="363538" lvl="0" indent="-363538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5.</a:t>
            </a:r>
            <a:r>
              <a:rPr lang="en-GB" dirty="0">
                <a:effectLst/>
                <a:cs typeface="Arial" panose="020B0604020202020204" pitchFamily="34" charset="0"/>
              </a:rPr>
              <a:t>	A driver increases the speed of a car from 20 m/s to 30 m/s.  </a:t>
            </a:r>
          </a:p>
          <a:p>
            <a:pPr marL="363538" lvl="0" indent="-363538"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effectLst/>
                <a:cs typeface="Arial" panose="020B0604020202020204" pitchFamily="34" charset="0"/>
              </a:rPr>
              <a:t>	If the magnitude of the car’s acceleration is 1.5 m/s</a:t>
            </a:r>
            <a:r>
              <a:rPr lang="en-GB" baseline="30000" dirty="0">
                <a:effectLst/>
                <a:cs typeface="Arial" panose="020B0604020202020204" pitchFamily="34" charset="0"/>
              </a:rPr>
              <a:t>2</a:t>
            </a:r>
            <a:r>
              <a:rPr lang="en-GB" dirty="0">
                <a:cs typeface="Arial" panose="020B0604020202020204" pitchFamily="34" charset="0"/>
              </a:rPr>
              <a:t>, h</a:t>
            </a:r>
            <a:r>
              <a:rPr lang="en-GB" dirty="0">
                <a:effectLst/>
                <a:cs typeface="Arial" panose="020B0604020202020204" pitchFamily="34" charset="0"/>
              </a:rPr>
              <a:t>ow long does it take the car to speed up?</a:t>
            </a:r>
          </a:p>
          <a:p>
            <a:pPr marL="363538" lvl="0" indent="-363538">
              <a:spcBef>
                <a:spcPts val="0"/>
              </a:spcBef>
            </a:pPr>
            <a:r>
              <a:rPr lang="en-GB" b="1" dirty="0">
                <a:effectLst/>
                <a:cs typeface="Arial" panose="020B0604020202020204" pitchFamily="34" charset="0"/>
              </a:rPr>
              <a:t>6.</a:t>
            </a:r>
            <a:r>
              <a:rPr lang="en-GB" dirty="0">
                <a:effectLst/>
                <a:cs typeface="Arial" panose="020B0604020202020204" pitchFamily="34" charset="0"/>
              </a:rPr>
              <a:t>	A rocket travels through space at 10 000 m/s.  </a:t>
            </a:r>
          </a:p>
          <a:p>
            <a:pPr marL="363538" lvl="0" indent="-363538"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effectLst/>
                <a:cs typeface="Arial" panose="020B0604020202020204" pitchFamily="34" charset="0"/>
              </a:rPr>
              <a:t>	Its forward thrusters are used to give it an acceleration of 5 m/s</a:t>
            </a:r>
            <a:r>
              <a:rPr lang="en-GB" baseline="30000" dirty="0">
                <a:effectLst/>
                <a:cs typeface="Arial" panose="020B0604020202020204" pitchFamily="34" charset="0"/>
              </a:rPr>
              <a:t>2</a:t>
            </a:r>
            <a:r>
              <a:rPr lang="en-GB" dirty="0">
                <a:effectLst/>
                <a:cs typeface="Arial" panose="020B0604020202020204" pitchFamily="34" charset="0"/>
              </a:rPr>
              <a:t> in the opposite direction to its velocity.  </a:t>
            </a:r>
          </a:p>
          <a:p>
            <a:pPr marL="363538" lvl="0" indent="-363538"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effectLst/>
                <a:cs typeface="Arial" panose="020B0604020202020204" pitchFamily="34" charset="0"/>
              </a:rPr>
              <a:t>	How long does it take before the rocket is travelling in the opposite direction at the same speed?</a:t>
            </a:r>
          </a:p>
        </p:txBody>
      </p:sp>
      <p:sp>
        <p:nvSpPr>
          <p:cNvPr id="6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052C170E-E17B-4AC3-8576-3556F7EB4520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57034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DB4A08B6-D619-4F5D-AF3B-9D8EAAFF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Going faster?</a:t>
            </a:r>
            <a:endParaRPr lang="en-GB" dirty="0">
              <a:effectLst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70054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36036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2018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68000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78828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0996" y="3788282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are accelerating.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44570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44337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Neither car is accelerating.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10551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10318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has a greater acceleration than red.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76533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76300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red car has a greater acceleration than blue.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0054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36036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2018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67760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74525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74893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55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F394865A-FCCA-4AC4-A23C-8FB12F42AC18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68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343150" cy="6249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spcAft>
                <a:spcPts val="900"/>
              </a:spcAft>
            </a:pPr>
            <a:r>
              <a:rPr lang="en-GB" b="1" dirty="0">
                <a:effectLst/>
                <a:cs typeface="Arial" panose="020B0604020202020204" pitchFamily="34" charset="0"/>
              </a:rPr>
              <a:t>3.</a:t>
            </a:r>
            <a:r>
              <a:rPr lang="en-GB" dirty="0">
                <a:effectLst/>
                <a:cs typeface="Arial" panose="020B0604020202020204" pitchFamily="34" charset="0"/>
              </a:rPr>
              <a:t>	What is happening when </a:t>
            </a:r>
            <a:r>
              <a:rPr lang="en-GB" dirty="0">
                <a:cs typeface="Arial" panose="020B0604020202020204" pitchFamily="34" charset="0"/>
              </a:rPr>
              <a:t>the red car is in front of the blue one?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812855" y="1309560"/>
            <a:ext cx="4906055" cy="1776744"/>
            <a:chOff x="630996" y="1848788"/>
            <a:chExt cx="4906055" cy="1776744"/>
          </a:xfrm>
        </p:grpSpPr>
        <p:pic>
          <p:nvPicPr>
            <p:cNvPr id="81" name="Picture 80" descr="Diagram&#10;&#10;Description automatically generated">
              <a:extLst>
                <a:ext uri="{FF2B5EF4-FFF2-40B4-BE49-F238E27FC236}">
                  <a16:creationId xmlns:a16="http://schemas.microsoft.com/office/drawing/2014/main" id="{25C2EDDF-9D70-44CC-981F-A1A50AA0BA5C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9" r="-1"/>
            <a:stretch/>
          </p:blipFill>
          <p:spPr>
            <a:xfrm>
              <a:off x="630996" y="2038711"/>
              <a:ext cx="4766891" cy="1396899"/>
            </a:xfrm>
            <a:prstGeom prst="rect">
              <a:avLst/>
            </a:prstGeom>
          </p:spPr>
        </p:pic>
        <p:sp>
          <p:nvSpPr>
            <p:cNvPr id="82" name="Rounded Rectangle 81"/>
            <p:cNvSpPr/>
            <p:nvPr/>
          </p:nvSpPr>
          <p:spPr>
            <a:xfrm>
              <a:off x="3733924" y="1848788"/>
              <a:ext cx="1803127" cy="1776744"/>
            </a:xfrm>
            <a:prstGeom prst="roundRect">
              <a:avLst>
                <a:gd name="adj" fmla="val 3792"/>
              </a:avLst>
            </a:prstGeom>
            <a:solidFill>
              <a:srgbClr val="C00000">
                <a:alpha val="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3" name="Text Placeholder 16">
            <a:extLst>
              <a:ext uri="{FF2B5EF4-FFF2-40B4-BE49-F238E27FC236}">
                <a16:creationId xmlns:a16="http://schemas.microsoft.com/office/drawing/2014/main" id="{17ED362B-AF82-4DDC-8D1B-8AB71D477BB7}"/>
              </a:ext>
            </a:extLst>
          </p:cNvPr>
          <p:cNvSpPr txBox="1">
            <a:spLocks/>
          </p:cNvSpPr>
          <p:nvPr/>
        </p:nvSpPr>
        <p:spPr>
          <a:xfrm>
            <a:off x="457200" y="3208785"/>
            <a:ext cx="8343150" cy="357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</a:pPr>
            <a:r>
              <a:rPr lang="en-GB" sz="1600" dirty="0">
                <a:effectLst/>
                <a:cs typeface="Arial" panose="020B0604020202020204" pitchFamily="34" charset="0"/>
              </a:rPr>
              <a:t>What do you think about each statement?</a:t>
            </a:r>
            <a:endParaRPr lang="en-GB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792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Accelerating tortoise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AB922B66-CD89-4A58-8762-D04F4C19D0D8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599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tortoise is accelerating.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Tortoise, Tank, Animal, Mammal, Digital Art, Isolated">
            <a:extLst>
              <a:ext uri="{FF2B5EF4-FFF2-40B4-BE49-F238E27FC236}">
                <a16:creationId xmlns:a16="http://schemas.microsoft.com/office/drawing/2014/main" id="{7BC9F63B-1D5B-41E1-A718-00F9D4F31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03" y="1163082"/>
            <a:ext cx="5368952" cy="40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Accelerating tortoise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7"/>
            <a:ext cx="8285163" cy="646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best description of the tortoise’s acceleration?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measure of how quickly its speed changes.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measure of how quickly its speed increases.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measure of how quickly its velocity changes.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measure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how quickly its velocity increases.</a:t>
            </a:r>
          </a:p>
        </p:txBody>
      </p:sp>
      <p:pic>
        <p:nvPicPr>
          <p:cNvPr id="18" name="Picture 2" descr="Tortoise, Tank, Animal, Mammal, Digital Art, Isolated">
            <a:extLst>
              <a:ext uri="{FF2B5EF4-FFF2-40B4-BE49-F238E27FC236}">
                <a16:creationId xmlns:a16="http://schemas.microsoft.com/office/drawing/2014/main" id="{63A1370C-92FF-4B50-BE91-606E89ED5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821" y="864015"/>
            <a:ext cx="3598551" cy="269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82C0A3EA-2A1B-4B91-BEFC-205E4756EBAA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64E4C4-DA4B-4AE5-8C99-8B8166333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Accelerating cars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54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red car starts from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/>
              <a:t>rest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speeds up steadily.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Four seconds later a blue car passes the starting point.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blue car is travelling at a steady speed.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blue car overtakes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red car.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/>
              <a:t>T</a:t>
            </a:r>
            <a:r>
              <a:rPr lang="en-US" dirty="0"/>
              <a:t>he red car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catches up again </a:t>
            </a:r>
            <a:r>
              <a:rPr lang="en-US" noProof="0" dirty="0"/>
              <a:t>at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150-metre point.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E4BBB98E-E972-4918-8438-36A70DE1F69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365" y="2027409"/>
            <a:ext cx="5495507" cy="302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5395</TotalTime>
  <Words>7275</Words>
  <Application>Microsoft Office PowerPoint</Application>
  <PresentationFormat>On-screen Show (4:3)</PresentationFormat>
  <Paragraphs>898</Paragraphs>
  <Slides>52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Arial</vt:lpstr>
      <vt:lpstr>Arial Black</vt:lpstr>
      <vt:lpstr>Calibri</vt:lpstr>
      <vt:lpstr>Calibri Light</vt:lpstr>
      <vt:lpstr>Cambria Math</vt:lpstr>
      <vt:lpstr>Symbol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519</cp:revision>
  <dcterms:created xsi:type="dcterms:W3CDTF">2020-06-23T11:55:48Z</dcterms:created>
  <dcterms:modified xsi:type="dcterms:W3CDTF">2022-01-17T07:58:28Z</dcterms:modified>
</cp:coreProperties>
</file>